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4" r:id="rId3"/>
    <p:sldId id="257" r:id="rId4"/>
    <p:sldId id="258" r:id="rId5"/>
    <p:sldId id="264" r:id="rId6"/>
    <p:sldId id="292" r:id="rId7"/>
    <p:sldId id="293" r:id="rId8"/>
    <p:sldId id="262" r:id="rId9"/>
    <p:sldId id="277" r:id="rId10"/>
    <p:sldId id="296" r:id="rId11"/>
    <p:sldId id="295" r:id="rId12"/>
    <p:sldId id="300" r:id="rId13"/>
    <p:sldId id="282" r:id="rId14"/>
    <p:sldId id="297" r:id="rId15"/>
    <p:sldId id="303" r:id="rId16"/>
    <p:sldId id="304" r:id="rId17"/>
    <p:sldId id="281" r:id="rId18"/>
    <p:sldId id="309" r:id="rId19"/>
    <p:sldId id="310" r:id="rId20"/>
    <p:sldId id="284" r:id="rId21"/>
    <p:sldId id="312" r:id="rId22"/>
    <p:sldId id="313" r:id="rId23"/>
    <p:sldId id="315" r:id="rId2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90" d="100"/>
          <a:sy n="90" d="100"/>
        </p:scale>
        <p:origin x="23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0D9F-327A-8B49-A652-C0DBC74960BB}" type="datetimeFigureOut">
              <a:rPr lang="pl-PL" smtClean="0"/>
              <a:t>14.03.2024</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F1A78-5D51-5245-9A47-54DEE2732994}" type="slidenum">
              <a:rPr lang="pl-PL" smtClean="0"/>
              <a:t>‹#›</a:t>
            </a:fld>
            <a:endParaRPr lang="pl-PL"/>
          </a:p>
        </p:txBody>
      </p:sp>
    </p:spTree>
    <p:extLst>
      <p:ext uri="{BB962C8B-B14F-4D97-AF65-F5344CB8AC3E}">
        <p14:creationId xmlns:p14="http://schemas.microsoft.com/office/powerpoint/2010/main" val="132519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85B053D-ACAE-BB4D-AA29-05C58F10EF42}" type="slidenum">
              <a:rPr lang="en-SE" smtClean="0"/>
              <a:t>6</a:t>
            </a:fld>
            <a:endParaRPr lang="en-SE"/>
          </a:p>
        </p:txBody>
      </p:sp>
    </p:spTree>
    <p:extLst>
      <p:ext uri="{BB962C8B-B14F-4D97-AF65-F5344CB8AC3E}">
        <p14:creationId xmlns:p14="http://schemas.microsoft.com/office/powerpoint/2010/main" val="194095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6FE8-C405-CFE5-8646-361421EA88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l-PL"/>
          </a:p>
        </p:txBody>
      </p:sp>
      <p:sp>
        <p:nvSpPr>
          <p:cNvPr id="3" name="Subtitle 2">
            <a:extLst>
              <a:ext uri="{FF2B5EF4-FFF2-40B4-BE49-F238E27FC236}">
                <a16:creationId xmlns:a16="http://schemas.microsoft.com/office/drawing/2014/main" id="{83E34CC9-0408-5FC6-7709-F1777936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l-PL"/>
          </a:p>
        </p:txBody>
      </p:sp>
      <p:sp>
        <p:nvSpPr>
          <p:cNvPr id="4" name="Date Placeholder 3">
            <a:extLst>
              <a:ext uri="{FF2B5EF4-FFF2-40B4-BE49-F238E27FC236}">
                <a16:creationId xmlns:a16="http://schemas.microsoft.com/office/drawing/2014/main" id="{B5917C7F-B214-A0CC-1787-1EAB2D2466FE}"/>
              </a:ext>
            </a:extLst>
          </p:cNvPr>
          <p:cNvSpPr>
            <a:spLocks noGrp="1"/>
          </p:cNvSpPr>
          <p:nvPr>
            <p:ph type="dt" sz="half" idx="10"/>
          </p:nvPr>
        </p:nvSpPr>
        <p:spPr/>
        <p:txBody>
          <a:bodyPr/>
          <a:lstStyle/>
          <a:p>
            <a:fld id="{F5D2FF6A-634F-0A41-9CF3-C6CB54E43E5E}" type="datetime1">
              <a:rPr lang="sv-SE" smtClean="0"/>
              <a:t>2024-03-14</a:t>
            </a:fld>
            <a:endParaRPr lang="pl-PL"/>
          </a:p>
        </p:txBody>
      </p:sp>
      <p:sp>
        <p:nvSpPr>
          <p:cNvPr id="5" name="Footer Placeholder 4">
            <a:extLst>
              <a:ext uri="{FF2B5EF4-FFF2-40B4-BE49-F238E27FC236}">
                <a16:creationId xmlns:a16="http://schemas.microsoft.com/office/drawing/2014/main" id="{83181295-4001-0B5D-F4C1-445174D39032}"/>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B54A427B-4112-5180-1726-6E184A6F3401}"/>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383201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D23-FC00-B4EC-F7C6-C7AE9F02C51F}"/>
              </a:ext>
            </a:extLst>
          </p:cNvPr>
          <p:cNvSpPr>
            <a:spLocks noGrp="1"/>
          </p:cNvSpPr>
          <p:nvPr>
            <p:ph type="title"/>
          </p:nvPr>
        </p:nvSpPr>
        <p:spPr/>
        <p:txBody>
          <a:bodyPr/>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463967E8-9E19-DF24-083F-D6FB981E60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BF0A27E3-826C-8F27-2858-DEA06BC2138A}"/>
              </a:ext>
            </a:extLst>
          </p:cNvPr>
          <p:cNvSpPr>
            <a:spLocks noGrp="1"/>
          </p:cNvSpPr>
          <p:nvPr>
            <p:ph type="dt" sz="half" idx="10"/>
          </p:nvPr>
        </p:nvSpPr>
        <p:spPr/>
        <p:txBody>
          <a:bodyPr/>
          <a:lstStyle/>
          <a:p>
            <a:fld id="{95B224C1-7143-5148-9B45-DFED41A56C44}" type="datetime1">
              <a:rPr lang="sv-SE" smtClean="0"/>
              <a:t>2024-03-14</a:t>
            </a:fld>
            <a:endParaRPr lang="pl-PL"/>
          </a:p>
        </p:txBody>
      </p:sp>
      <p:sp>
        <p:nvSpPr>
          <p:cNvPr id="5" name="Footer Placeholder 4">
            <a:extLst>
              <a:ext uri="{FF2B5EF4-FFF2-40B4-BE49-F238E27FC236}">
                <a16:creationId xmlns:a16="http://schemas.microsoft.com/office/drawing/2014/main" id="{8CFA5DA9-D70D-CA3A-99A5-7CCE247EE3B1}"/>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07CE8979-28D4-CFD4-59C7-70381646D883}"/>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419928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CC605-4877-CD4B-D1F9-0D980D21DD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B86F1492-1C3E-F3B8-FA6F-727C771D15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CBC56053-BD6E-4E04-8A9D-13B0BDB9ED5F}"/>
              </a:ext>
            </a:extLst>
          </p:cNvPr>
          <p:cNvSpPr>
            <a:spLocks noGrp="1"/>
          </p:cNvSpPr>
          <p:nvPr>
            <p:ph type="dt" sz="half" idx="10"/>
          </p:nvPr>
        </p:nvSpPr>
        <p:spPr/>
        <p:txBody>
          <a:bodyPr/>
          <a:lstStyle/>
          <a:p>
            <a:fld id="{A3400247-8A37-8740-8103-F729A7751157}" type="datetime1">
              <a:rPr lang="sv-SE" smtClean="0"/>
              <a:t>2024-03-14</a:t>
            </a:fld>
            <a:endParaRPr lang="pl-PL"/>
          </a:p>
        </p:txBody>
      </p:sp>
      <p:sp>
        <p:nvSpPr>
          <p:cNvPr id="5" name="Footer Placeholder 4">
            <a:extLst>
              <a:ext uri="{FF2B5EF4-FFF2-40B4-BE49-F238E27FC236}">
                <a16:creationId xmlns:a16="http://schemas.microsoft.com/office/drawing/2014/main" id="{C4318380-630B-1C38-5CD7-7453DE9A5D38}"/>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E2AB7618-2E15-731E-548E-75DF69174EDB}"/>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378272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12C7-9421-46BB-A41B-A37F4C007F47}"/>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2EE1F7DB-97DD-CD1A-15A6-74B85A8CB4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F9D24F02-2DDC-8856-92DD-B850B2A5C045}"/>
              </a:ext>
            </a:extLst>
          </p:cNvPr>
          <p:cNvSpPr>
            <a:spLocks noGrp="1"/>
          </p:cNvSpPr>
          <p:nvPr>
            <p:ph type="dt" sz="half" idx="10"/>
          </p:nvPr>
        </p:nvSpPr>
        <p:spPr/>
        <p:txBody>
          <a:bodyPr/>
          <a:lstStyle/>
          <a:p>
            <a:fld id="{699291B1-7D6F-AB44-8BA9-7A4054B8130D}" type="datetime1">
              <a:rPr lang="sv-SE" smtClean="0"/>
              <a:t>2024-03-14</a:t>
            </a:fld>
            <a:endParaRPr lang="pl-PL"/>
          </a:p>
        </p:txBody>
      </p:sp>
      <p:sp>
        <p:nvSpPr>
          <p:cNvPr id="5" name="Footer Placeholder 4">
            <a:extLst>
              <a:ext uri="{FF2B5EF4-FFF2-40B4-BE49-F238E27FC236}">
                <a16:creationId xmlns:a16="http://schemas.microsoft.com/office/drawing/2014/main" id="{29EDC56D-C4A5-5922-C498-59AC28C071D7}"/>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7A28358F-7E74-3F2D-277C-886C13291202}"/>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5980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F7C5-1F4B-3B18-5A0D-0856CE412A7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l-PL"/>
          </a:p>
        </p:txBody>
      </p:sp>
      <p:sp>
        <p:nvSpPr>
          <p:cNvPr id="3" name="Text Placeholder 2">
            <a:extLst>
              <a:ext uri="{FF2B5EF4-FFF2-40B4-BE49-F238E27FC236}">
                <a16:creationId xmlns:a16="http://schemas.microsoft.com/office/drawing/2014/main" id="{BF936968-D548-DF74-21D0-5DCEA51E3A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FC8294-4A4E-49CC-701B-55DDF70995A2}"/>
              </a:ext>
            </a:extLst>
          </p:cNvPr>
          <p:cNvSpPr>
            <a:spLocks noGrp="1"/>
          </p:cNvSpPr>
          <p:nvPr>
            <p:ph type="dt" sz="half" idx="10"/>
          </p:nvPr>
        </p:nvSpPr>
        <p:spPr/>
        <p:txBody>
          <a:bodyPr/>
          <a:lstStyle/>
          <a:p>
            <a:fld id="{DC73EE1C-2258-3F4B-B748-0D39FD409738}" type="datetime1">
              <a:rPr lang="sv-SE" smtClean="0"/>
              <a:t>2024-03-14</a:t>
            </a:fld>
            <a:endParaRPr lang="pl-PL"/>
          </a:p>
        </p:txBody>
      </p:sp>
      <p:sp>
        <p:nvSpPr>
          <p:cNvPr id="5" name="Footer Placeholder 4">
            <a:extLst>
              <a:ext uri="{FF2B5EF4-FFF2-40B4-BE49-F238E27FC236}">
                <a16:creationId xmlns:a16="http://schemas.microsoft.com/office/drawing/2014/main" id="{79A8E78A-D74B-A256-6C6C-4832FDC2322C}"/>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0D67D7E5-D272-610B-BE0D-8C433E94C4AC}"/>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237136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6A42-ECBC-E149-A653-6A8B05FB8761}"/>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9D5BE894-E112-AD3C-3467-2FC7B33943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Content Placeholder 3">
            <a:extLst>
              <a:ext uri="{FF2B5EF4-FFF2-40B4-BE49-F238E27FC236}">
                <a16:creationId xmlns:a16="http://schemas.microsoft.com/office/drawing/2014/main" id="{42A6CC9A-9D36-3103-5D02-4E9ABEE963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Date Placeholder 4">
            <a:extLst>
              <a:ext uri="{FF2B5EF4-FFF2-40B4-BE49-F238E27FC236}">
                <a16:creationId xmlns:a16="http://schemas.microsoft.com/office/drawing/2014/main" id="{D055224C-CF69-994D-B61A-2F236487B4D5}"/>
              </a:ext>
            </a:extLst>
          </p:cNvPr>
          <p:cNvSpPr>
            <a:spLocks noGrp="1"/>
          </p:cNvSpPr>
          <p:nvPr>
            <p:ph type="dt" sz="half" idx="10"/>
          </p:nvPr>
        </p:nvSpPr>
        <p:spPr/>
        <p:txBody>
          <a:bodyPr/>
          <a:lstStyle/>
          <a:p>
            <a:fld id="{6616B9F4-6A49-C249-BF6D-E3EDF6EEBC81}" type="datetime1">
              <a:rPr lang="sv-SE" smtClean="0"/>
              <a:t>2024-03-14</a:t>
            </a:fld>
            <a:endParaRPr lang="pl-PL"/>
          </a:p>
        </p:txBody>
      </p:sp>
      <p:sp>
        <p:nvSpPr>
          <p:cNvPr id="6" name="Footer Placeholder 5">
            <a:extLst>
              <a:ext uri="{FF2B5EF4-FFF2-40B4-BE49-F238E27FC236}">
                <a16:creationId xmlns:a16="http://schemas.microsoft.com/office/drawing/2014/main" id="{56D64A98-992A-A00B-0E27-838B8A160B90}"/>
              </a:ext>
            </a:extLst>
          </p:cNvPr>
          <p:cNvSpPr>
            <a:spLocks noGrp="1"/>
          </p:cNvSpPr>
          <p:nvPr>
            <p:ph type="ftr" sz="quarter" idx="11"/>
          </p:nvPr>
        </p:nvSpPr>
        <p:spPr/>
        <p:txBody>
          <a:bodyPr/>
          <a:lstStyle/>
          <a:p>
            <a:r>
              <a:rPr lang="pl-PL"/>
              <a:t>Chava Rosenfarb Essyas 14 March 2024</a:t>
            </a:r>
          </a:p>
        </p:txBody>
      </p:sp>
      <p:sp>
        <p:nvSpPr>
          <p:cNvPr id="7" name="Slide Number Placeholder 6">
            <a:extLst>
              <a:ext uri="{FF2B5EF4-FFF2-40B4-BE49-F238E27FC236}">
                <a16:creationId xmlns:a16="http://schemas.microsoft.com/office/drawing/2014/main" id="{72DC4AF6-EC23-D0C3-FD09-6F374D6C6BBB}"/>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228138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3F9C-B148-DE76-0185-2E1E77FD7704}"/>
              </a:ext>
            </a:extLst>
          </p:cNvPr>
          <p:cNvSpPr>
            <a:spLocks noGrp="1"/>
          </p:cNvSpPr>
          <p:nvPr>
            <p:ph type="title"/>
          </p:nvPr>
        </p:nvSpPr>
        <p:spPr>
          <a:xfrm>
            <a:off x="839788" y="365125"/>
            <a:ext cx="10515600" cy="1325563"/>
          </a:xfrm>
        </p:spPr>
        <p:txBody>
          <a:bodyPr/>
          <a:lstStyle/>
          <a:p>
            <a:r>
              <a:rPr lang="en-GB"/>
              <a:t>Click to edit Master title style</a:t>
            </a:r>
            <a:endParaRPr lang="pl-PL"/>
          </a:p>
        </p:txBody>
      </p:sp>
      <p:sp>
        <p:nvSpPr>
          <p:cNvPr id="3" name="Text Placeholder 2">
            <a:extLst>
              <a:ext uri="{FF2B5EF4-FFF2-40B4-BE49-F238E27FC236}">
                <a16:creationId xmlns:a16="http://schemas.microsoft.com/office/drawing/2014/main" id="{EC2953FC-91C8-733A-F9D6-54EACF9B5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E6FABD-6842-A67F-EA20-5F21B88914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Text Placeholder 4">
            <a:extLst>
              <a:ext uri="{FF2B5EF4-FFF2-40B4-BE49-F238E27FC236}">
                <a16:creationId xmlns:a16="http://schemas.microsoft.com/office/drawing/2014/main" id="{9BD11E13-6C77-29E9-36FC-644782B6D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9ACF0D1-2CF1-D396-4AF6-5A57949CED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7" name="Date Placeholder 6">
            <a:extLst>
              <a:ext uri="{FF2B5EF4-FFF2-40B4-BE49-F238E27FC236}">
                <a16:creationId xmlns:a16="http://schemas.microsoft.com/office/drawing/2014/main" id="{9CF51945-BF0C-06B3-17C5-388791F58C3A}"/>
              </a:ext>
            </a:extLst>
          </p:cNvPr>
          <p:cNvSpPr>
            <a:spLocks noGrp="1"/>
          </p:cNvSpPr>
          <p:nvPr>
            <p:ph type="dt" sz="half" idx="10"/>
          </p:nvPr>
        </p:nvSpPr>
        <p:spPr/>
        <p:txBody>
          <a:bodyPr/>
          <a:lstStyle/>
          <a:p>
            <a:fld id="{8DFAC3CE-3BD1-DD4C-A4F3-A861A28F3E86}" type="datetime1">
              <a:rPr lang="sv-SE" smtClean="0"/>
              <a:t>2024-03-14</a:t>
            </a:fld>
            <a:endParaRPr lang="pl-PL"/>
          </a:p>
        </p:txBody>
      </p:sp>
      <p:sp>
        <p:nvSpPr>
          <p:cNvPr id="8" name="Footer Placeholder 7">
            <a:extLst>
              <a:ext uri="{FF2B5EF4-FFF2-40B4-BE49-F238E27FC236}">
                <a16:creationId xmlns:a16="http://schemas.microsoft.com/office/drawing/2014/main" id="{7E6C0A07-1170-BAC5-5708-FEFBA2A1D503}"/>
              </a:ext>
            </a:extLst>
          </p:cNvPr>
          <p:cNvSpPr>
            <a:spLocks noGrp="1"/>
          </p:cNvSpPr>
          <p:nvPr>
            <p:ph type="ftr" sz="quarter" idx="11"/>
          </p:nvPr>
        </p:nvSpPr>
        <p:spPr/>
        <p:txBody>
          <a:bodyPr/>
          <a:lstStyle/>
          <a:p>
            <a:r>
              <a:rPr lang="pl-PL"/>
              <a:t>Chava Rosenfarb Essyas 14 March 2024</a:t>
            </a:r>
          </a:p>
        </p:txBody>
      </p:sp>
      <p:sp>
        <p:nvSpPr>
          <p:cNvPr id="9" name="Slide Number Placeholder 8">
            <a:extLst>
              <a:ext uri="{FF2B5EF4-FFF2-40B4-BE49-F238E27FC236}">
                <a16:creationId xmlns:a16="http://schemas.microsoft.com/office/drawing/2014/main" id="{EF1E18E6-A18F-BB9F-0200-A6A2E2EB2860}"/>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34323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7F20-73A2-755B-CDB4-FF5FFB0D0D35}"/>
              </a:ext>
            </a:extLst>
          </p:cNvPr>
          <p:cNvSpPr>
            <a:spLocks noGrp="1"/>
          </p:cNvSpPr>
          <p:nvPr>
            <p:ph type="title"/>
          </p:nvPr>
        </p:nvSpPr>
        <p:spPr/>
        <p:txBody>
          <a:bodyPr/>
          <a:lstStyle/>
          <a:p>
            <a:r>
              <a:rPr lang="en-GB"/>
              <a:t>Click to edit Master title style</a:t>
            </a:r>
            <a:endParaRPr lang="pl-PL"/>
          </a:p>
        </p:txBody>
      </p:sp>
      <p:sp>
        <p:nvSpPr>
          <p:cNvPr id="3" name="Date Placeholder 2">
            <a:extLst>
              <a:ext uri="{FF2B5EF4-FFF2-40B4-BE49-F238E27FC236}">
                <a16:creationId xmlns:a16="http://schemas.microsoft.com/office/drawing/2014/main" id="{6390B91F-91CA-7E49-8FCB-5DD6390ABA84}"/>
              </a:ext>
            </a:extLst>
          </p:cNvPr>
          <p:cNvSpPr>
            <a:spLocks noGrp="1"/>
          </p:cNvSpPr>
          <p:nvPr>
            <p:ph type="dt" sz="half" idx="10"/>
          </p:nvPr>
        </p:nvSpPr>
        <p:spPr/>
        <p:txBody>
          <a:bodyPr/>
          <a:lstStyle/>
          <a:p>
            <a:fld id="{A98FF881-4A57-FF41-8D40-85F1D8726855}" type="datetime1">
              <a:rPr lang="sv-SE" smtClean="0"/>
              <a:t>2024-03-14</a:t>
            </a:fld>
            <a:endParaRPr lang="pl-PL"/>
          </a:p>
        </p:txBody>
      </p:sp>
      <p:sp>
        <p:nvSpPr>
          <p:cNvPr id="4" name="Footer Placeholder 3">
            <a:extLst>
              <a:ext uri="{FF2B5EF4-FFF2-40B4-BE49-F238E27FC236}">
                <a16:creationId xmlns:a16="http://schemas.microsoft.com/office/drawing/2014/main" id="{16C70FE9-581C-F1AC-AA29-6C5F43CD06A7}"/>
              </a:ext>
            </a:extLst>
          </p:cNvPr>
          <p:cNvSpPr>
            <a:spLocks noGrp="1"/>
          </p:cNvSpPr>
          <p:nvPr>
            <p:ph type="ftr" sz="quarter" idx="11"/>
          </p:nvPr>
        </p:nvSpPr>
        <p:spPr/>
        <p:txBody>
          <a:bodyPr/>
          <a:lstStyle/>
          <a:p>
            <a:r>
              <a:rPr lang="pl-PL"/>
              <a:t>Chava Rosenfarb Essyas 14 March 2024</a:t>
            </a:r>
          </a:p>
        </p:txBody>
      </p:sp>
      <p:sp>
        <p:nvSpPr>
          <p:cNvPr id="5" name="Slide Number Placeholder 4">
            <a:extLst>
              <a:ext uri="{FF2B5EF4-FFF2-40B4-BE49-F238E27FC236}">
                <a16:creationId xmlns:a16="http://schemas.microsoft.com/office/drawing/2014/main" id="{277F027F-F145-1A01-3915-A4A46936DA78}"/>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69711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04D56-4435-F454-1BE1-D6A022E250AB}"/>
              </a:ext>
            </a:extLst>
          </p:cNvPr>
          <p:cNvSpPr>
            <a:spLocks noGrp="1"/>
          </p:cNvSpPr>
          <p:nvPr>
            <p:ph type="dt" sz="half" idx="10"/>
          </p:nvPr>
        </p:nvSpPr>
        <p:spPr/>
        <p:txBody>
          <a:bodyPr/>
          <a:lstStyle/>
          <a:p>
            <a:fld id="{FBD32F1A-E934-5A43-AF6F-46CFA9D5C70E}" type="datetime1">
              <a:rPr lang="sv-SE" smtClean="0"/>
              <a:t>2024-03-14</a:t>
            </a:fld>
            <a:endParaRPr lang="pl-PL"/>
          </a:p>
        </p:txBody>
      </p:sp>
      <p:sp>
        <p:nvSpPr>
          <p:cNvPr id="3" name="Footer Placeholder 2">
            <a:extLst>
              <a:ext uri="{FF2B5EF4-FFF2-40B4-BE49-F238E27FC236}">
                <a16:creationId xmlns:a16="http://schemas.microsoft.com/office/drawing/2014/main" id="{23C90987-09C0-10CA-6629-6B12E00CC14E}"/>
              </a:ext>
            </a:extLst>
          </p:cNvPr>
          <p:cNvSpPr>
            <a:spLocks noGrp="1"/>
          </p:cNvSpPr>
          <p:nvPr>
            <p:ph type="ftr" sz="quarter" idx="11"/>
          </p:nvPr>
        </p:nvSpPr>
        <p:spPr/>
        <p:txBody>
          <a:bodyPr/>
          <a:lstStyle/>
          <a:p>
            <a:r>
              <a:rPr lang="pl-PL"/>
              <a:t>Chava Rosenfarb Essyas 14 March 2024</a:t>
            </a:r>
          </a:p>
        </p:txBody>
      </p:sp>
      <p:sp>
        <p:nvSpPr>
          <p:cNvPr id="4" name="Slide Number Placeholder 3">
            <a:extLst>
              <a:ext uri="{FF2B5EF4-FFF2-40B4-BE49-F238E27FC236}">
                <a16:creationId xmlns:a16="http://schemas.microsoft.com/office/drawing/2014/main" id="{A66B3501-4315-875A-51B7-6C76C060057D}"/>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14512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4800-ABCD-15E1-7833-4C075C67E4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Content Placeholder 2">
            <a:extLst>
              <a:ext uri="{FF2B5EF4-FFF2-40B4-BE49-F238E27FC236}">
                <a16:creationId xmlns:a16="http://schemas.microsoft.com/office/drawing/2014/main" id="{1EE3A0D6-26A4-08C9-4549-22B38FAFD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Text Placeholder 3">
            <a:extLst>
              <a:ext uri="{FF2B5EF4-FFF2-40B4-BE49-F238E27FC236}">
                <a16:creationId xmlns:a16="http://schemas.microsoft.com/office/drawing/2014/main" id="{629B9F9D-911F-4C6F-368A-AADFE3CA8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F6DA05-254A-3A0E-B452-1AE9C35FA6EA}"/>
              </a:ext>
            </a:extLst>
          </p:cNvPr>
          <p:cNvSpPr>
            <a:spLocks noGrp="1"/>
          </p:cNvSpPr>
          <p:nvPr>
            <p:ph type="dt" sz="half" idx="10"/>
          </p:nvPr>
        </p:nvSpPr>
        <p:spPr/>
        <p:txBody>
          <a:bodyPr/>
          <a:lstStyle/>
          <a:p>
            <a:fld id="{77FA06DC-E01D-784E-80B5-85340770E9E1}" type="datetime1">
              <a:rPr lang="sv-SE" smtClean="0"/>
              <a:t>2024-03-14</a:t>
            </a:fld>
            <a:endParaRPr lang="pl-PL"/>
          </a:p>
        </p:txBody>
      </p:sp>
      <p:sp>
        <p:nvSpPr>
          <p:cNvPr id="6" name="Footer Placeholder 5">
            <a:extLst>
              <a:ext uri="{FF2B5EF4-FFF2-40B4-BE49-F238E27FC236}">
                <a16:creationId xmlns:a16="http://schemas.microsoft.com/office/drawing/2014/main" id="{E8C48F91-4AF3-B6FB-095B-F0F723BF8CCB}"/>
              </a:ext>
            </a:extLst>
          </p:cNvPr>
          <p:cNvSpPr>
            <a:spLocks noGrp="1"/>
          </p:cNvSpPr>
          <p:nvPr>
            <p:ph type="ftr" sz="quarter" idx="11"/>
          </p:nvPr>
        </p:nvSpPr>
        <p:spPr/>
        <p:txBody>
          <a:bodyPr/>
          <a:lstStyle/>
          <a:p>
            <a:r>
              <a:rPr lang="pl-PL"/>
              <a:t>Chava Rosenfarb Essyas 14 March 2024</a:t>
            </a:r>
          </a:p>
        </p:txBody>
      </p:sp>
      <p:sp>
        <p:nvSpPr>
          <p:cNvPr id="7" name="Slide Number Placeholder 6">
            <a:extLst>
              <a:ext uri="{FF2B5EF4-FFF2-40B4-BE49-F238E27FC236}">
                <a16:creationId xmlns:a16="http://schemas.microsoft.com/office/drawing/2014/main" id="{1A41E074-131B-2620-055A-C7EF8E9C1036}"/>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222800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424C-5B5D-B24D-8F59-D33EBD100E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Picture Placeholder 2">
            <a:extLst>
              <a:ext uri="{FF2B5EF4-FFF2-40B4-BE49-F238E27FC236}">
                <a16:creationId xmlns:a16="http://schemas.microsoft.com/office/drawing/2014/main" id="{F3DA2809-F7F4-2C40-D0DB-07448C312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22B77AE6-12BB-BB99-3CE0-7BD71C9C1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329DC2-B94D-83D2-FB64-C0644AD7EF0A}"/>
              </a:ext>
            </a:extLst>
          </p:cNvPr>
          <p:cNvSpPr>
            <a:spLocks noGrp="1"/>
          </p:cNvSpPr>
          <p:nvPr>
            <p:ph type="dt" sz="half" idx="10"/>
          </p:nvPr>
        </p:nvSpPr>
        <p:spPr/>
        <p:txBody>
          <a:bodyPr/>
          <a:lstStyle/>
          <a:p>
            <a:fld id="{520CA869-891C-C54A-A73B-C009CE54600D}" type="datetime1">
              <a:rPr lang="sv-SE" smtClean="0"/>
              <a:t>2024-03-14</a:t>
            </a:fld>
            <a:endParaRPr lang="pl-PL"/>
          </a:p>
        </p:txBody>
      </p:sp>
      <p:sp>
        <p:nvSpPr>
          <p:cNvPr id="6" name="Footer Placeholder 5">
            <a:extLst>
              <a:ext uri="{FF2B5EF4-FFF2-40B4-BE49-F238E27FC236}">
                <a16:creationId xmlns:a16="http://schemas.microsoft.com/office/drawing/2014/main" id="{FCBDBF6C-0940-8C4A-FF6B-F9CC57390D88}"/>
              </a:ext>
            </a:extLst>
          </p:cNvPr>
          <p:cNvSpPr>
            <a:spLocks noGrp="1"/>
          </p:cNvSpPr>
          <p:nvPr>
            <p:ph type="ftr" sz="quarter" idx="11"/>
          </p:nvPr>
        </p:nvSpPr>
        <p:spPr/>
        <p:txBody>
          <a:bodyPr/>
          <a:lstStyle/>
          <a:p>
            <a:r>
              <a:rPr lang="pl-PL"/>
              <a:t>Chava Rosenfarb Essyas 14 March 2024</a:t>
            </a:r>
          </a:p>
        </p:txBody>
      </p:sp>
      <p:sp>
        <p:nvSpPr>
          <p:cNvPr id="7" name="Slide Number Placeholder 6">
            <a:extLst>
              <a:ext uri="{FF2B5EF4-FFF2-40B4-BE49-F238E27FC236}">
                <a16:creationId xmlns:a16="http://schemas.microsoft.com/office/drawing/2014/main" id="{495E4AA1-58A6-85A3-113A-D3C367F352CA}"/>
              </a:ext>
            </a:extLst>
          </p:cNvPr>
          <p:cNvSpPr>
            <a:spLocks noGrp="1"/>
          </p:cNvSpPr>
          <p:nvPr>
            <p:ph type="sldNum" sz="quarter" idx="12"/>
          </p:nvPr>
        </p:nvSpPr>
        <p:spPr/>
        <p:txBody>
          <a:bodyPr/>
          <a:lstStyle/>
          <a:p>
            <a:fld id="{1A478CCD-D2FE-3142-9BC3-CBA1B928C7AC}" type="slidenum">
              <a:rPr lang="pl-PL" smtClean="0"/>
              <a:t>‹#›</a:t>
            </a:fld>
            <a:endParaRPr lang="pl-PL"/>
          </a:p>
        </p:txBody>
      </p:sp>
    </p:spTree>
    <p:extLst>
      <p:ext uri="{BB962C8B-B14F-4D97-AF65-F5344CB8AC3E}">
        <p14:creationId xmlns:p14="http://schemas.microsoft.com/office/powerpoint/2010/main" val="166803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90EB9-B450-C1E4-7529-3B8A2FEC15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l-PL"/>
          </a:p>
        </p:txBody>
      </p:sp>
      <p:sp>
        <p:nvSpPr>
          <p:cNvPr id="3" name="Text Placeholder 2">
            <a:extLst>
              <a:ext uri="{FF2B5EF4-FFF2-40B4-BE49-F238E27FC236}">
                <a16:creationId xmlns:a16="http://schemas.microsoft.com/office/drawing/2014/main" id="{315B5210-DDB2-5E74-7328-4949611B3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09BF3AD1-AA0B-A630-498C-6721A154A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3CE100-1F5B-6D41-BF8C-84924C367A4B}" type="datetime1">
              <a:rPr lang="sv-SE" smtClean="0"/>
              <a:t>2024-03-14</a:t>
            </a:fld>
            <a:endParaRPr lang="pl-PL"/>
          </a:p>
        </p:txBody>
      </p:sp>
      <p:sp>
        <p:nvSpPr>
          <p:cNvPr id="5" name="Footer Placeholder 4">
            <a:extLst>
              <a:ext uri="{FF2B5EF4-FFF2-40B4-BE49-F238E27FC236}">
                <a16:creationId xmlns:a16="http://schemas.microsoft.com/office/drawing/2014/main" id="{D7890BC4-B66B-8C05-7BB0-E4923F611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pl-PL"/>
              <a:t>Chava Rosenfarb Essyas 14 March 2024</a:t>
            </a:r>
          </a:p>
        </p:txBody>
      </p:sp>
      <p:sp>
        <p:nvSpPr>
          <p:cNvPr id="6" name="Slide Number Placeholder 5">
            <a:extLst>
              <a:ext uri="{FF2B5EF4-FFF2-40B4-BE49-F238E27FC236}">
                <a16:creationId xmlns:a16="http://schemas.microsoft.com/office/drawing/2014/main" id="{F4F56D4E-AAA7-52AC-D785-55D0D3DEB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478CCD-D2FE-3142-9BC3-CBA1B928C7AC}" type="slidenum">
              <a:rPr lang="pl-PL" smtClean="0"/>
              <a:t>‹#›</a:t>
            </a:fld>
            <a:endParaRPr lang="pl-PL"/>
          </a:p>
        </p:txBody>
      </p:sp>
    </p:spTree>
    <p:extLst>
      <p:ext uri="{BB962C8B-B14F-4D97-AF65-F5344CB8AC3E}">
        <p14:creationId xmlns:p14="http://schemas.microsoft.com/office/powerpoint/2010/main" val="56575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2SSxVi3e_lo?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952C5-C54B-071E-0564-30D222EFE17C}"/>
              </a:ext>
            </a:extLst>
          </p:cNvPr>
          <p:cNvSpPr>
            <a:spLocks noGrp="1"/>
          </p:cNvSpPr>
          <p:nvPr>
            <p:ph type="ctrTitle"/>
          </p:nvPr>
        </p:nvSpPr>
        <p:spPr>
          <a:xfrm>
            <a:off x="4162567" y="818984"/>
            <a:ext cx="6714699" cy="3178689"/>
          </a:xfrm>
        </p:spPr>
        <p:txBody>
          <a:bodyPr>
            <a:normAutofit/>
          </a:bodyPr>
          <a:lstStyle/>
          <a:p>
            <a:pPr algn="l"/>
            <a:r>
              <a:rPr lang="pl-PL" sz="4800" dirty="0" err="1">
                <a:solidFill>
                  <a:srgbClr val="FFFFFF"/>
                </a:solidFill>
              </a:rPr>
              <a:t>Chava</a:t>
            </a:r>
            <a:r>
              <a:rPr lang="pl-PL" sz="4800" dirty="0">
                <a:solidFill>
                  <a:srgbClr val="FFFFFF"/>
                </a:solidFill>
              </a:rPr>
              <a:t> </a:t>
            </a:r>
            <a:r>
              <a:rPr lang="pl-PL" sz="4800" dirty="0" err="1">
                <a:solidFill>
                  <a:srgbClr val="FFFFFF"/>
                </a:solidFill>
              </a:rPr>
              <a:t>Rosenfarb</a:t>
            </a:r>
            <a:r>
              <a:rPr lang="pl-PL" sz="4800" dirty="0">
                <a:solidFill>
                  <a:srgbClr val="FFFFFF"/>
                </a:solidFill>
              </a:rPr>
              <a:t> &amp; </a:t>
            </a:r>
            <a:r>
              <a:rPr lang="pl-PL" sz="4800" dirty="0" err="1">
                <a:solidFill>
                  <a:srgbClr val="FFFFFF"/>
                </a:solidFill>
              </a:rPr>
              <a:t>Simkha</a:t>
            </a:r>
            <a:r>
              <a:rPr lang="pl-PL" sz="4800" dirty="0">
                <a:solidFill>
                  <a:srgbClr val="FFFFFF"/>
                </a:solidFill>
              </a:rPr>
              <a:t> </a:t>
            </a:r>
            <a:r>
              <a:rPr lang="pl-PL" sz="4800" dirty="0" err="1">
                <a:solidFill>
                  <a:srgbClr val="FFFFFF"/>
                </a:solidFill>
              </a:rPr>
              <a:t>Bunim</a:t>
            </a:r>
            <a:r>
              <a:rPr lang="pl-PL" sz="4800" dirty="0">
                <a:solidFill>
                  <a:srgbClr val="FFFFFF"/>
                </a:solidFill>
              </a:rPr>
              <a:t> </a:t>
            </a:r>
            <a:r>
              <a:rPr lang="pl-PL" sz="4800" dirty="0" err="1">
                <a:solidFill>
                  <a:srgbClr val="FFFFFF"/>
                </a:solidFill>
              </a:rPr>
              <a:t>Shayevitch</a:t>
            </a:r>
            <a:br>
              <a:rPr lang="pl-PL" sz="4800" dirty="0">
                <a:solidFill>
                  <a:srgbClr val="FFFFFF"/>
                </a:solidFill>
              </a:rPr>
            </a:br>
            <a:r>
              <a:rPr lang="pl-PL" sz="4800" dirty="0">
                <a:solidFill>
                  <a:srgbClr val="FFFFFF"/>
                </a:solidFill>
              </a:rPr>
              <a:t> </a:t>
            </a:r>
            <a:r>
              <a:rPr lang="pl-PL" sz="1800" dirty="0" err="1">
                <a:solidFill>
                  <a:srgbClr val="FFFFFF"/>
                </a:solidFill>
              </a:rPr>
              <a:t>Lodz</a:t>
            </a:r>
            <a:r>
              <a:rPr lang="pl-PL" sz="1800" dirty="0">
                <a:solidFill>
                  <a:srgbClr val="FFFFFF"/>
                </a:solidFill>
              </a:rPr>
              <a:t> </a:t>
            </a:r>
            <a:r>
              <a:rPr lang="pl-PL" sz="1800" dirty="0" err="1">
                <a:solidFill>
                  <a:srgbClr val="FFFFFF"/>
                </a:solidFill>
              </a:rPr>
              <a:t>Ghetto</a:t>
            </a:r>
            <a:br>
              <a:rPr lang="pl-PL" sz="1800" dirty="0">
                <a:solidFill>
                  <a:srgbClr val="FFFFFF"/>
                </a:solidFill>
              </a:rPr>
            </a:br>
            <a:endParaRPr lang="pl-PL" sz="4800" dirty="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B7A87A2-DAAB-2BCF-6AF1-7BF604D04E9F}"/>
              </a:ext>
            </a:extLst>
          </p:cNvPr>
          <p:cNvSpPr>
            <a:spLocks noGrp="1"/>
          </p:cNvSpPr>
          <p:nvPr>
            <p:ph type="subTitle" idx="1"/>
          </p:nvPr>
        </p:nvSpPr>
        <p:spPr>
          <a:xfrm>
            <a:off x="4285397" y="4960961"/>
            <a:ext cx="7055893" cy="1078054"/>
          </a:xfrm>
        </p:spPr>
        <p:txBody>
          <a:bodyPr>
            <a:normAutofit/>
          </a:bodyPr>
          <a:lstStyle/>
          <a:p>
            <a:pPr algn="l"/>
            <a:r>
              <a:rPr lang="pl-PL" dirty="0">
                <a:solidFill>
                  <a:srgbClr val="FFFFFF"/>
                </a:solidFill>
              </a:rPr>
              <a:t>Spring Course </a:t>
            </a:r>
            <a:r>
              <a:rPr lang="pl-PL" dirty="0" err="1">
                <a:solidFill>
                  <a:srgbClr val="FFFFFF"/>
                </a:solidFill>
              </a:rPr>
              <a:t>Paideia</a:t>
            </a:r>
            <a:r>
              <a:rPr lang="pl-PL" dirty="0">
                <a:solidFill>
                  <a:srgbClr val="FFFFFF"/>
                </a:solidFill>
              </a:rPr>
              <a:t> 2024</a:t>
            </a:r>
          </a:p>
        </p:txBody>
      </p:sp>
      <p:sp>
        <p:nvSpPr>
          <p:cNvPr id="4" name="Footer Placeholder 3">
            <a:extLst>
              <a:ext uri="{FF2B5EF4-FFF2-40B4-BE49-F238E27FC236}">
                <a16:creationId xmlns:a16="http://schemas.microsoft.com/office/drawing/2014/main" id="{77F93B0B-646E-3079-3DCC-B71543A7AEBF}"/>
              </a:ext>
            </a:extLst>
          </p:cNvPr>
          <p:cNvSpPr>
            <a:spLocks noGrp="1"/>
          </p:cNvSpPr>
          <p:nvPr>
            <p:ph type="ftr" sz="quarter" idx="11"/>
          </p:nvPr>
        </p:nvSpPr>
        <p:spPr/>
        <p:txBody>
          <a:bodyPr/>
          <a:lstStyle/>
          <a:p>
            <a:r>
              <a:rPr lang="pl-PL"/>
              <a:t>Chava Rosenfarb Essyas 14 March 2024</a:t>
            </a:r>
          </a:p>
        </p:txBody>
      </p:sp>
      <p:sp>
        <p:nvSpPr>
          <p:cNvPr id="5" name="Slide Number Placeholder 4">
            <a:extLst>
              <a:ext uri="{FF2B5EF4-FFF2-40B4-BE49-F238E27FC236}">
                <a16:creationId xmlns:a16="http://schemas.microsoft.com/office/drawing/2014/main" id="{B116C56E-581C-6901-5F62-EE09D1CDC898}"/>
              </a:ext>
            </a:extLst>
          </p:cNvPr>
          <p:cNvSpPr>
            <a:spLocks noGrp="1"/>
          </p:cNvSpPr>
          <p:nvPr>
            <p:ph type="sldNum" sz="quarter" idx="12"/>
          </p:nvPr>
        </p:nvSpPr>
        <p:spPr/>
        <p:txBody>
          <a:bodyPr/>
          <a:lstStyle/>
          <a:p>
            <a:fld id="{1A478CCD-D2FE-3142-9BC3-CBA1B928C7AC}" type="slidenum">
              <a:rPr lang="pl-PL" smtClean="0"/>
              <a:t>1</a:t>
            </a:fld>
            <a:endParaRPr lang="pl-PL"/>
          </a:p>
        </p:txBody>
      </p:sp>
    </p:spTree>
    <p:extLst>
      <p:ext uri="{BB962C8B-B14F-4D97-AF65-F5344CB8AC3E}">
        <p14:creationId xmlns:p14="http://schemas.microsoft.com/office/powerpoint/2010/main" val="295574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79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Litzmannstadt Ghetto, 1942</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091EE77-7A10-77AB-3C65-01D223DB2E3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27298E61-B225-0B06-950C-4908B0233E3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A478CCD-D2FE-3142-9BC3-CBA1B928C7AC}" type="slidenum">
              <a:rPr lang="en-US">
                <a:solidFill>
                  <a:srgbClr val="FFFFFF"/>
                </a:solidFill>
              </a:rPr>
              <a:pPr defTabSz="457200">
                <a:spcAft>
                  <a:spcPts val="600"/>
                </a:spcAft>
              </a:pPr>
              <a:t>10</a:t>
            </a:fld>
            <a:endParaRPr lang="en-US">
              <a:solidFill>
                <a:srgbClr val="FFFFFF"/>
              </a:solidFill>
            </a:endParaRPr>
          </a:p>
        </p:txBody>
      </p:sp>
    </p:spTree>
    <p:extLst>
      <p:ext uri="{BB962C8B-B14F-4D97-AF65-F5344CB8AC3E}">
        <p14:creationId xmlns:p14="http://schemas.microsoft.com/office/powerpoint/2010/main" val="161169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4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Litzmannstadt Ghetto, 1942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7F7953-8F91-F37A-D6E3-64AEFD46988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273B1813-5C1F-F02A-EA20-EA38C1E791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A478CCD-D2FE-3142-9BC3-CBA1B928C7AC}" type="slidenum">
              <a:rPr lang="en-US">
                <a:solidFill>
                  <a:srgbClr val="FFFFFF"/>
                </a:solidFill>
              </a:rPr>
              <a:pPr defTabSz="457200">
                <a:spcAft>
                  <a:spcPts val="600"/>
                </a:spcAft>
              </a:pPr>
              <a:t>11</a:t>
            </a:fld>
            <a:endParaRPr lang="en-US">
              <a:solidFill>
                <a:srgbClr val="FFFFFF"/>
              </a:solidFill>
            </a:endParaRPr>
          </a:p>
        </p:txBody>
      </p:sp>
    </p:spTree>
    <p:extLst>
      <p:ext uri="{BB962C8B-B14F-4D97-AF65-F5344CB8AC3E}">
        <p14:creationId xmlns:p14="http://schemas.microsoft.com/office/powerpoint/2010/main" val="108575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4294967295"/>
          </p:nvPr>
        </p:nvSpPr>
        <p:spPr>
          <a:xfrm>
            <a:off x="801687" y="746919"/>
            <a:ext cx="4718050" cy="950913"/>
          </a:xfrm>
        </p:spPr>
        <p:txBody>
          <a:bodyPr>
            <a:normAutofit fontScale="85000" lnSpcReduction="20000"/>
          </a:bodyPr>
          <a:lstStyle/>
          <a:p>
            <a:r>
              <a:rPr lang="pl-PL" dirty="0"/>
              <a:t>Hans </a:t>
            </a:r>
            <a:r>
              <a:rPr lang="pl-PL" dirty="0" err="1"/>
              <a:t>Biebow</a:t>
            </a:r>
            <a:r>
              <a:rPr lang="pl-PL" dirty="0"/>
              <a:t>,  the Chief of the Nazi </a:t>
            </a:r>
            <a:r>
              <a:rPr lang="pl-PL" dirty="0" err="1"/>
              <a:t>administration</a:t>
            </a:r>
            <a:r>
              <a:rPr lang="pl-PL" dirty="0"/>
              <a:t> of the </a:t>
            </a:r>
            <a:r>
              <a:rPr lang="pl-PL" dirty="0" err="1"/>
              <a:t>Liztmannstadt</a:t>
            </a:r>
            <a:r>
              <a:rPr lang="pl-PL" dirty="0"/>
              <a:t> </a:t>
            </a:r>
            <a:r>
              <a:rPr lang="pl-PL" dirty="0" err="1"/>
              <a:t>Ghetto</a:t>
            </a:r>
            <a:r>
              <a:rPr lang="pl-PL" dirty="0"/>
              <a:t>, 1942 </a:t>
            </a:r>
          </a:p>
        </p:txBody>
      </p:sp>
      <p:pic>
        <p:nvPicPr>
          <p:cNvPr id="7" name="Symbol zastępczy zawartości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100137" y="2373313"/>
            <a:ext cx="4121150" cy="2632075"/>
          </a:xfrm>
        </p:spPr>
      </p:pic>
      <p:pic>
        <p:nvPicPr>
          <p:cNvPr id="8" name="Symbol zastępczy zawartości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6357938" y="2241549"/>
            <a:ext cx="5080551" cy="3259138"/>
          </a:xfrm>
        </p:spPr>
      </p:pic>
      <p:sp>
        <p:nvSpPr>
          <p:cNvPr id="5" name="Symbol zastępczy tekstu 4"/>
          <p:cNvSpPr>
            <a:spLocks noGrp="1"/>
          </p:cNvSpPr>
          <p:nvPr>
            <p:ph type="body" sz="quarter" idx="4294967295"/>
          </p:nvPr>
        </p:nvSpPr>
        <p:spPr>
          <a:xfrm>
            <a:off x="6888163" y="666750"/>
            <a:ext cx="4718050" cy="1111250"/>
          </a:xfrm>
        </p:spPr>
        <p:txBody>
          <a:bodyPr>
            <a:normAutofit fontScale="85000" lnSpcReduction="10000"/>
          </a:bodyPr>
          <a:lstStyle/>
          <a:p>
            <a:r>
              <a:rPr lang="pl-PL" dirty="0"/>
              <a:t>Chaim </a:t>
            </a:r>
            <a:r>
              <a:rPr lang="pl-PL" dirty="0" err="1"/>
              <a:t>Rumkowsky</a:t>
            </a:r>
            <a:r>
              <a:rPr lang="pl-PL" dirty="0"/>
              <a:t>, the </a:t>
            </a:r>
            <a:r>
              <a:rPr lang="pl-PL" dirty="0" err="1"/>
              <a:t>head</a:t>
            </a:r>
            <a:r>
              <a:rPr lang="pl-PL" dirty="0"/>
              <a:t> of the </a:t>
            </a:r>
            <a:r>
              <a:rPr lang="pl-PL" dirty="0" err="1"/>
              <a:t>Jewish</a:t>
            </a:r>
            <a:r>
              <a:rPr lang="pl-PL" dirty="0"/>
              <a:t> </a:t>
            </a:r>
            <a:r>
              <a:rPr lang="pl-PL" dirty="0" err="1"/>
              <a:t>Council</a:t>
            </a:r>
            <a:r>
              <a:rPr lang="pl-PL" dirty="0"/>
              <a:t> of </a:t>
            </a:r>
            <a:r>
              <a:rPr lang="pl-PL" dirty="0" err="1"/>
              <a:t>Elders</a:t>
            </a:r>
            <a:r>
              <a:rPr lang="pl-PL" dirty="0"/>
              <a:t> in the </a:t>
            </a:r>
            <a:r>
              <a:rPr lang="pl-PL" dirty="0" err="1"/>
              <a:t>Litzmannstadt</a:t>
            </a:r>
            <a:r>
              <a:rPr lang="pl-PL" dirty="0"/>
              <a:t> </a:t>
            </a:r>
            <a:r>
              <a:rPr lang="pl-PL" dirty="0" err="1"/>
              <a:t>Ghetto</a:t>
            </a:r>
            <a:r>
              <a:rPr lang="pl-PL" dirty="0"/>
              <a:t>, 1942  </a:t>
            </a:r>
          </a:p>
        </p:txBody>
      </p:sp>
      <p:sp>
        <p:nvSpPr>
          <p:cNvPr id="2" name="Footer Placeholder 1">
            <a:extLst>
              <a:ext uri="{FF2B5EF4-FFF2-40B4-BE49-F238E27FC236}">
                <a16:creationId xmlns:a16="http://schemas.microsoft.com/office/drawing/2014/main" id="{638FBE29-6DC7-4711-2FF9-973ADB07AA6F}"/>
              </a:ext>
            </a:extLst>
          </p:cNvPr>
          <p:cNvSpPr>
            <a:spLocks noGrp="1"/>
          </p:cNvSpPr>
          <p:nvPr>
            <p:ph type="ftr" sz="quarter" idx="11"/>
          </p:nvPr>
        </p:nvSpPr>
        <p:spPr/>
        <p:txBody>
          <a:bodyPr/>
          <a:lstStyle/>
          <a:p>
            <a:r>
              <a:rPr lang="pl-PL"/>
              <a:t>Chava Rosenfarb Essyas 14 March 2024</a:t>
            </a:r>
          </a:p>
        </p:txBody>
      </p:sp>
      <p:sp>
        <p:nvSpPr>
          <p:cNvPr id="4" name="Slide Number Placeholder 3">
            <a:extLst>
              <a:ext uri="{FF2B5EF4-FFF2-40B4-BE49-F238E27FC236}">
                <a16:creationId xmlns:a16="http://schemas.microsoft.com/office/drawing/2014/main" id="{A85AE050-BA90-32F9-F881-08F68924D11A}"/>
              </a:ext>
            </a:extLst>
          </p:cNvPr>
          <p:cNvSpPr>
            <a:spLocks noGrp="1"/>
          </p:cNvSpPr>
          <p:nvPr>
            <p:ph type="sldNum" sz="quarter" idx="12"/>
          </p:nvPr>
        </p:nvSpPr>
        <p:spPr/>
        <p:txBody>
          <a:bodyPr/>
          <a:lstStyle/>
          <a:p>
            <a:fld id="{1A478CCD-D2FE-3142-9BC3-CBA1B928C7AC}" type="slidenum">
              <a:rPr lang="pl-PL" smtClean="0"/>
              <a:t>12</a:t>
            </a:fld>
            <a:endParaRPr lang="pl-PL"/>
          </a:p>
        </p:txBody>
      </p:sp>
    </p:spTree>
    <p:extLst>
      <p:ext uri="{BB962C8B-B14F-4D97-AF65-F5344CB8AC3E}">
        <p14:creationId xmlns:p14="http://schemas.microsoft.com/office/powerpoint/2010/main" val="76128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0000"/>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zawartości 3"/>
          <p:cNvSpPr>
            <a:spLocks noGrp="1"/>
          </p:cNvSpPr>
          <p:nvPr>
            <p:ph sz="half" idx="2"/>
          </p:nvPr>
        </p:nvSpPr>
        <p:spPr>
          <a:xfrm>
            <a:off x="6115317" y="2743200"/>
            <a:ext cx="5247340" cy="3496878"/>
          </a:xfrm>
        </p:spPr>
        <p:txBody>
          <a:bodyPr vert="horz" lIns="91440" tIns="45720" rIns="91440" bIns="45720" rtlCol="0" anchor="ctr">
            <a:normAutofit/>
          </a:bodyPr>
          <a:lstStyle/>
          <a:p>
            <a:r>
              <a:rPr lang="en-US" sz="2000"/>
              <a:t>Henryk Ross' photo of the Lodz Ghetto prison at Czarnecki Street, a rallying point before deportation, c. 1942. Museum of Fine Arts, Boston)</a:t>
            </a:r>
          </a:p>
        </p:txBody>
      </p:sp>
      <p:sp>
        <p:nvSpPr>
          <p:cNvPr id="2" name="Footer Placeholder 1">
            <a:extLst>
              <a:ext uri="{FF2B5EF4-FFF2-40B4-BE49-F238E27FC236}">
                <a16:creationId xmlns:a16="http://schemas.microsoft.com/office/drawing/2014/main" id="{137F9C1D-2FBD-A833-EAF8-5B250416A4DC}"/>
              </a:ext>
            </a:extLst>
          </p:cNvPr>
          <p:cNvSpPr>
            <a:spLocks noGrp="1"/>
          </p:cNvSpPr>
          <p:nvPr>
            <p:ph type="ftr" sz="quarter" idx="11"/>
          </p:nvPr>
        </p:nvSpPr>
        <p:spPr>
          <a:xfrm>
            <a:off x="6005024" y="6356350"/>
            <a:ext cx="4323832" cy="365125"/>
          </a:xfrm>
        </p:spPr>
        <p:txBody>
          <a:bodyPr vert="horz" lIns="91440" tIns="45720" rIns="91440" bIns="45720" rtlCol="0" anchor="ctr">
            <a:normAutofit/>
          </a:bodyPr>
          <a:lstStyle/>
          <a:p>
            <a:pPr algn="l">
              <a:spcAft>
                <a:spcPts val="600"/>
              </a:spcAft>
              <a:defRPr/>
            </a:pPr>
            <a:r>
              <a:rPr lang="en-US" kern="1200">
                <a:solidFill>
                  <a:schemeClr val="tx1"/>
                </a:solidFill>
                <a:latin typeface="Calibri" panose="020F0502020204030204"/>
                <a:ea typeface="+mn-ea"/>
                <a:cs typeface="+mn-cs"/>
              </a:rPr>
              <a:t>Chava Rosenfarb Essyas 14 March 2024</a:t>
            </a:r>
          </a:p>
        </p:txBody>
      </p:sp>
      <p:sp>
        <p:nvSpPr>
          <p:cNvPr id="3" name="Slide Number Placeholder 2">
            <a:extLst>
              <a:ext uri="{FF2B5EF4-FFF2-40B4-BE49-F238E27FC236}">
                <a16:creationId xmlns:a16="http://schemas.microsoft.com/office/drawing/2014/main" id="{E7A717FF-92D6-B864-5B8C-9029720E72FA}"/>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1A478CCD-D2FE-3142-9BC3-CBA1B928C7AC}" type="slidenum">
              <a:rPr lang="en-US">
                <a:solidFill>
                  <a:schemeClr val="tx1"/>
                </a:solidFill>
                <a:latin typeface="Calibri" panose="020F0502020204030204"/>
              </a:rPr>
              <a:pPr>
                <a:spcAft>
                  <a:spcPts val="600"/>
                </a:spcAft>
                <a:defRPr/>
              </a:pPr>
              <a:t>13</a:t>
            </a:fld>
            <a:endParaRPr lang="en-US">
              <a:solidFill>
                <a:schemeClr val="tx1"/>
              </a:solidFill>
              <a:latin typeface="Calibri" panose="020F0502020204030204"/>
            </a:endParaRPr>
          </a:p>
        </p:txBody>
      </p:sp>
    </p:spTree>
    <p:extLst>
      <p:ext uri="{BB962C8B-B14F-4D97-AF65-F5344CB8AC3E}">
        <p14:creationId xmlns:p14="http://schemas.microsoft.com/office/powerpoint/2010/main" val="125147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503" b="1499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300">
                <a:solidFill>
                  <a:schemeClr val="tx1">
                    <a:lumMod val="85000"/>
                    <a:lumOff val="15000"/>
                  </a:schemeClr>
                </a:solidFill>
              </a:rPr>
              <a:t>Liztmannstadt Ghetto after the liquidation in June – August 1944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C09D845-E66D-06AF-B870-3C68EA6EFF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11A3B907-4A6A-63C9-B524-7AC434A2BA3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A478CCD-D2FE-3142-9BC3-CBA1B928C7AC}" type="slidenum">
              <a:rPr lang="en-US">
                <a:solidFill>
                  <a:srgbClr val="FFFFFF"/>
                </a:solidFill>
              </a:rPr>
              <a:pPr defTabSz="457200">
                <a:spcAft>
                  <a:spcPts val="600"/>
                </a:spcAft>
              </a:pPr>
              <a:t>14</a:t>
            </a:fld>
            <a:endParaRPr lang="en-US">
              <a:solidFill>
                <a:srgbClr val="FFFFFF"/>
              </a:solidFill>
            </a:endParaRPr>
          </a:p>
        </p:txBody>
      </p:sp>
    </p:spTree>
    <p:extLst>
      <p:ext uri="{BB962C8B-B14F-4D97-AF65-F5344CB8AC3E}">
        <p14:creationId xmlns:p14="http://schemas.microsoft.com/office/powerpoint/2010/main" val="27708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5134" r="1" b="1"/>
          <a:stretch/>
        </p:blipFill>
        <p:spPr>
          <a:xfrm>
            <a:off x="-1" y="190"/>
            <a:ext cx="8128855" cy="5291194"/>
          </a:xfrm>
          <a:prstGeom prst="rect">
            <a:avLst/>
          </a:prstGeom>
        </p:spPr>
      </p:pic>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25D365C-70AC-9286-F3C2-CE239C4F613E}"/>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5" name="Symbol zastępczy zawartości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2181" r="-3" b="-3"/>
          <a:stretch/>
        </p:blipFill>
        <p:spPr>
          <a:xfrm>
            <a:off x="8128856" y="1"/>
            <a:ext cx="4063143" cy="5291384"/>
          </a:xfrm>
          <a:prstGeom prst="rect">
            <a:avLst/>
          </a:prstGeom>
        </p:spPr>
      </p:pic>
      <p:sp>
        <p:nvSpPr>
          <p:cNvPr id="3" name="Slide Number Placeholder 2">
            <a:extLst>
              <a:ext uri="{FF2B5EF4-FFF2-40B4-BE49-F238E27FC236}">
                <a16:creationId xmlns:a16="http://schemas.microsoft.com/office/drawing/2014/main" id="{F263A305-987D-0C06-85FE-73C2C3600578}"/>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15</a:t>
            </a:fld>
            <a:endParaRPr lang="en-US" sz="1100">
              <a:solidFill>
                <a:srgbClr val="FFFFFF"/>
              </a:solidFill>
            </a:endParaRPr>
          </a:p>
        </p:txBody>
      </p:sp>
    </p:spTree>
    <p:extLst>
      <p:ext uri="{BB962C8B-B14F-4D97-AF65-F5344CB8AC3E}">
        <p14:creationId xmlns:p14="http://schemas.microsoft.com/office/powerpoint/2010/main" val="121071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3211" r="-1" b="-1"/>
          <a:stretch/>
        </p:blipFill>
        <p:spPr>
          <a:xfrm>
            <a:off x="-1" y="190"/>
            <a:ext cx="8128855" cy="5291194"/>
          </a:xfrm>
          <a:prstGeom prst="rect">
            <a:avLst/>
          </a:prstGeom>
        </p:spPr>
      </p:pic>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9715" y="5635366"/>
            <a:ext cx="7091299" cy="898581"/>
          </a:xfrm>
        </p:spPr>
        <p:txBody>
          <a:bodyPr vert="horz" lIns="91440" tIns="45720" rIns="91440" bIns="45720" rtlCol="0" anchor="ctr">
            <a:normAutofit/>
          </a:bodyPr>
          <a:lstStyle/>
          <a:p>
            <a:r>
              <a:rPr lang="en-US" sz="2800" kern="1200">
                <a:solidFill>
                  <a:srgbClr val="FFFFFF"/>
                </a:solidFill>
                <a:latin typeface="+mj-lt"/>
                <a:ea typeface="+mj-ea"/>
                <a:cs typeface="+mj-cs"/>
              </a:rPr>
              <a:t>The murals of Bałuty/ Children of Bałuty project </a:t>
            </a: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7C69C6B-B134-A80B-30C8-59C213611EAF}"/>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5" name="Symbol zastępczy zawartości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908" r="45645"/>
          <a:stretch/>
        </p:blipFill>
        <p:spPr>
          <a:xfrm>
            <a:off x="8128856" y="1"/>
            <a:ext cx="4063143" cy="5291384"/>
          </a:xfrm>
          <a:prstGeom prst="rect">
            <a:avLst/>
          </a:prstGeom>
        </p:spPr>
      </p:pic>
      <p:sp>
        <p:nvSpPr>
          <p:cNvPr id="4" name="Slide Number Placeholder 3">
            <a:extLst>
              <a:ext uri="{FF2B5EF4-FFF2-40B4-BE49-F238E27FC236}">
                <a16:creationId xmlns:a16="http://schemas.microsoft.com/office/drawing/2014/main" id="{0D252BBB-6266-7901-27FC-6CC8EA388263}"/>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16</a:t>
            </a:fld>
            <a:endParaRPr lang="en-US" sz="1100">
              <a:solidFill>
                <a:srgbClr val="FFFFFF"/>
              </a:solidFill>
            </a:endParaRPr>
          </a:p>
        </p:txBody>
      </p:sp>
    </p:spTree>
    <p:extLst>
      <p:ext uri="{BB962C8B-B14F-4D97-AF65-F5344CB8AC3E}">
        <p14:creationId xmlns:p14="http://schemas.microsoft.com/office/powerpoint/2010/main" val="394046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3"/>
          <p:cNvPicPr>
            <a:picLocks noChangeAspect="1"/>
          </p:cNvPicPr>
          <p:nvPr/>
        </p:nvPicPr>
        <p:blipFill rotWithShape="1">
          <a:blip r:embed="rId2">
            <a:extLst>
              <a:ext uri="{28A0092B-C50C-407E-A947-70E740481C1C}">
                <a14:useLocalDpi xmlns:a14="http://schemas.microsoft.com/office/drawing/2010/main" val="0"/>
              </a:ext>
            </a:extLst>
          </a:blip>
          <a:srcRect t="13211" r="-1" b="-1"/>
          <a:stretch/>
        </p:blipFill>
        <p:spPr>
          <a:xfrm>
            <a:off x="-1" y="190"/>
            <a:ext cx="8128855" cy="5291194"/>
          </a:xfrm>
          <a:prstGeom prst="rect">
            <a:avLst/>
          </a:prstGeom>
        </p:spPr>
      </p:pic>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66D6ED9A-56CA-35E2-817C-2F46D6CD2E9A}"/>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4" name="Symbol zastępczy zawartości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6874" r="41870"/>
          <a:stretch/>
        </p:blipFill>
        <p:spPr>
          <a:xfrm>
            <a:off x="8128856" y="1"/>
            <a:ext cx="4063143" cy="5291384"/>
          </a:xfrm>
          <a:prstGeom prst="rect">
            <a:avLst/>
          </a:prstGeom>
        </p:spPr>
      </p:pic>
      <p:sp>
        <p:nvSpPr>
          <p:cNvPr id="3" name="Slide Number Placeholder 2">
            <a:extLst>
              <a:ext uri="{FF2B5EF4-FFF2-40B4-BE49-F238E27FC236}">
                <a16:creationId xmlns:a16="http://schemas.microsoft.com/office/drawing/2014/main" id="{2A928240-4E97-A742-BF36-F250C410BA28}"/>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17</a:t>
            </a:fld>
            <a:endParaRPr lang="en-US" sz="1100">
              <a:solidFill>
                <a:srgbClr val="FFFFFF"/>
              </a:solidFill>
            </a:endParaRPr>
          </a:p>
        </p:txBody>
      </p:sp>
    </p:spTree>
    <p:extLst>
      <p:ext uri="{BB962C8B-B14F-4D97-AF65-F5344CB8AC3E}">
        <p14:creationId xmlns:p14="http://schemas.microsoft.com/office/powerpoint/2010/main" val="391462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b="1509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Radegast Station Museum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66C9E7A-A210-34FD-D428-F38E641864E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B9639E80-5D80-E6FB-F571-18E50A8728B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A478CCD-D2FE-3142-9BC3-CBA1B928C7AC}" type="slidenum">
              <a:rPr lang="en-US">
                <a:solidFill>
                  <a:srgbClr val="FFFFFF"/>
                </a:solidFill>
              </a:rPr>
              <a:pPr defTabSz="457200">
                <a:spcAft>
                  <a:spcPts val="600"/>
                </a:spcAft>
              </a:pPr>
              <a:t>18</a:t>
            </a:fld>
            <a:endParaRPr lang="en-US">
              <a:solidFill>
                <a:srgbClr val="FFFFFF"/>
              </a:solidFill>
            </a:endParaRPr>
          </a:p>
        </p:txBody>
      </p:sp>
    </p:spTree>
    <p:extLst>
      <p:ext uri="{BB962C8B-B14F-4D97-AF65-F5344CB8AC3E}">
        <p14:creationId xmlns:p14="http://schemas.microsoft.com/office/powerpoint/2010/main" val="195018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509" r="6269"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Litzmannstadt Ghetto Model in Radegast Station Museum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6905487-EBFB-78A2-E4AB-846881DAA7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06EE0959-54DC-739C-C14C-027414623E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1A478CCD-D2FE-3142-9BC3-CBA1B928C7AC}" type="slidenum">
              <a:rPr lang="en-US">
                <a:solidFill>
                  <a:srgbClr val="FFFFFF"/>
                </a:solidFill>
              </a:rPr>
              <a:pPr defTabSz="457200">
                <a:spcAft>
                  <a:spcPts val="600"/>
                </a:spcAft>
              </a:pPr>
              <a:t>19</a:t>
            </a:fld>
            <a:endParaRPr lang="en-US">
              <a:solidFill>
                <a:srgbClr val="FFFFFF"/>
              </a:solidFill>
            </a:endParaRPr>
          </a:p>
        </p:txBody>
      </p:sp>
    </p:spTree>
    <p:extLst>
      <p:ext uri="{BB962C8B-B14F-4D97-AF65-F5344CB8AC3E}">
        <p14:creationId xmlns:p14="http://schemas.microsoft.com/office/powerpoint/2010/main" val="308229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8E1A0E-D01A-0A72-A1A9-9FBED2DA8A71}"/>
              </a:ext>
            </a:extLst>
          </p:cNvPr>
          <p:cNvSpPr>
            <a:spLocks noGrp="1"/>
          </p:cNvSpPr>
          <p:nvPr>
            <p:ph type="title"/>
          </p:nvPr>
        </p:nvSpPr>
        <p:spPr>
          <a:xfrm>
            <a:off x="1137036" y="548640"/>
            <a:ext cx="9543405" cy="1188720"/>
          </a:xfrm>
        </p:spPr>
        <p:txBody>
          <a:bodyPr>
            <a:normAutofit/>
          </a:bodyPr>
          <a:lstStyle/>
          <a:p>
            <a:r>
              <a:rPr lang="en-GB" sz="3700" b="1">
                <a:solidFill>
                  <a:schemeClr val="tx1">
                    <a:lumMod val="85000"/>
                    <a:lumOff val="15000"/>
                  </a:schemeClr>
                </a:solidFill>
                <a:effectLst/>
                <a:latin typeface="TimesNewRomanPS"/>
              </a:rPr>
              <a:t>Simkha-Bunim Shayevitch: Poet of the Lodz Ghetto </a:t>
            </a:r>
            <a:endParaRPr lang="pl-PL"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96AAED43-8EB0-CB5D-73F3-14931FA34AF9}"/>
              </a:ext>
            </a:extLst>
          </p:cNvPr>
          <p:cNvSpPr>
            <a:spLocks noGrp="1"/>
          </p:cNvSpPr>
          <p:nvPr>
            <p:ph idx="1"/>
          </p:nvPr>
        </p:nvSpPr>
        <p:spPr>
          <a:xfrm>
            <a:off x="1957987" y="2431765"/>
            <a:ext cx="8276026" cy="3320031"/>
          </a:xfrm>
        </p:spPr>
        <p:txBody>
          <a:bodyPr anchor="ctr">
            <a:normAutofit/>
          </a:bodyPr>
          <a:lstStyle/>
          <a:p>
            <a:r>
              <a:rPr lang="en-GB" sz="2000">
                <a:solidFill>
                  <a:schemeClr val="tx1">
                    <a:lumMod val="85000"/>
                    <a:lumOff val="15000"/>
                  </a:schemeClr>
                </a:solidFill>
                <a:effectLst/>
                <a:latin typeface="TimesNewRomanPSMT"/>
              </a:rPr>
              <a:t>Shayevitch was my mentor and friend. Through all the post-war years, his spirit has seemed to hover over me, a powerful presence in my own life as a writer. His poetic voice permeates my own poems and prose writings on the subject of the war. He himself, under a host of disguises, appears as a character in many of my stories. Even when I write on themes other than the Holocaust, he is somehow there with me, guiding me, forcing me to see present- day life through the prism of those earlier shattering experiences. </a:t>
            </a:r>
            <a:endParaRPr lang="en-GB" sz="2000">
              <a:solidFill>
                <a:schemeClr val="tx1">
                  <a:lumMod val="85000"/>
                  <a:lumOff val="15000"/>
                </a:schemeClr>
              </a:solidFill>
            </a:endParaRPr>
          </a:p>
          <a:p>
            <a:endParaRPr lang="pl-PL" sz="2000">
              <a:solidFill>
                <a:schemeClr val="tx1">
                  <a:lumMod val="85000"/>
                  <a:lumOff val="15000"/>
                </a:schemeClr>
              </a:solidFill>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B6DDA08-E1C4-3F7E-BCFF-151C085CC6D5}"/>
              </a:ext>
            </a:extLst>
          </p:cNvPr>
          <p:cNvSpPr>
            <a:spLocks noGrp="1"/>
          </p:cNvSpPr>
          <p:nvPr>
            <p:ph type="ftr" sz="quarter" idx="11"/>
          </p:nvPr>
        </p:nvSpPr>
        <p:spPr>
          <a:xfrm>
            <a:off x="4038600" y="6356350"/>
            <a:ext cx="4114800" cy="365125"/>
          </a:xfrm>
        </p:spPr>
        <p:txBody>
          <a:bodyPr>
            <a:normAutofit/>
          </a:bodyPr>
          <a:lstStyle/>
          <a:p>
            <a:pPr>
              <a:spcAft>
                <a:spcPts val="600"/>
              </a:spcAft>
            </a:pPr>
            <a:r>
              <a:rPr lang="pl-PL" sz="1000"/>
              <a:t>Chava Rosenfarb Essyas 14 March 2024</a:t>
            </a:r>
          </a:p>
        </p:txBody>
      </p:sp>
      <p:sp>
        <p:nvSpPr>
          <p:cNvPr id="5" name="Slide Number Placeholder 4">
            <a:extLst>
              <a:ext uri="{FF2B5EF4-FFF2-40B4-BE49-F238E27FC236}">
                <a16:creationId xmlns:a16="http://schemas.microsoft.com/office/drawing/2014/main" id="{9178DCDC-2628-0438-3C4E-4A2E18A0E937}"/>
              </a:ext>
            </a:extLst>
          </p:cNvPr>
          <p:cNvSpPr>
            <a:spLocks noGrp="1"/>
          </p:cNvSpPr>
          <p:nvPr>
            <p:ph type="sldNum" sz="quarter" idx="12"/>
          </p:nvPr>
        </p:nvSpPr>
        <p:spPr>
          <a:xfrm>
            <a:off x="8610600" y="6356350"/>
            <a:ext cx="2743200" cy="365125"/>
          </a:xfrm>
        </p:spPr>
        <p:txBody>
          <a:bodyPr>
            <a:normAutofit/>
          </a:bodyPr>
          <a:lstStyle/>
          <a:p>
            <a:pPr>
              <a:spcAft>
                <a:spcPts val="600"/>
              </a:spcAft>
            </a:pPr>
            <a:fld id="{1A478CCD-D2FE-3142-9BC3-CBA1B928C7AC}" type="slidenum">
              <a:rPr lang="pl-PL" sz="1000"/>
              <a:pPr>
                <a:spcAft>
                  <a:spcPts val="600"/>
                </a:spcAft>
              </a:pPr>
              <a:t>2</a:t>
            </a:fld>
            <a:endParaRPr lang="pl-PL" sz="1000"/>
          </a:p>
        </p:txBody>
      </p:sp>
    </p:spTree>
    <p:extLst>
      <p:ext uri="{BB962C8B-B14F-4D97-AF65-F5344CB8AC3E}">
        <p14:creationId xmlns:p14="http://schemas.microsoft.com/office/powerpoint/2010/main" val="65739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6CFCE609-91C7-C9A4-2B7A-EA7D96E7E39A}"/>
              </a:ext>
            </a:extLst>
          </p:cNvPr>
          <p:cNvSpPr>
            <a:spLocks noGrp="1"/>
          </p:cNvSpPr>
          <p:nvPr>
            <p:ph type="ftr" sz="quarter" idx="11"/>
          </p:nvPr>
        </p:nvSpPr>
        <p:spPr>
          <a:xfrm rot="5400000">
            <a:off x="-1828800" y="2002536"/>
            <a:ext cx="4114800" cy="365125"/>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4" name="Symbol zastępczy zawartości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927" b="2803"/>
          <a:stretch/>
        </p:blipFill>
        <p:spPr>
          <a:xfrm>
            <a:off x="457200" y="457200"/>
            <a:ext cx="11277600" cy="5943600"/>
          </a:xfrm>
          <a:prstGeom prst="rect">
            <a:avLst/>
          </a:prstGeom>
        </p:spPr>
      </p:pic>
      <p:sp>
        <p:nvSpPr>
          <p:cNvPr id="3" name="Slide Number Placeholder 2">
            <a:extLst>
              <a:ext uri="{FF2B5EF4-FFF2-40B4-BE49-F238E27FC236}">
                <a16:creationId xmlns:a16="http://schemas.microsoft.com/office/drawing/2014/main" id="{958C7C24-DBE4-D9C9-E869-285B34E6F9BF}"/>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20</a:t>
            </a:fld>
            <a:endParaRPr lang="en-US" sz="1100">
              <a:solidFill>
                <a:srgbClr val="FFFFFF"/>
              </a:solidFill>
            </a:endParaRPr>
          </a:p>
        </p:txBody>
      </p:sp>
    </p:spTree>
    <p:extLst>
      <p:ext uri="{BB962C8B-B14F-4D97-AF65-F5344CB8AC3E}">
        <p14:creationId xmlns:p14="http://schemas.microsoft.com/office/powerpoint/2010/main" val="273141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490" r="-1" b="-1"/>
          <a:stretch/>
        </p:blipFill>
        <p:spPr>
          <a:xfrm>
            <a:off x="-1" y="190"/>
            <a:ext cx="8128855" cy="5291194"/>
          </a:xfrm>
          <a:prstGeom prst="rect">
            <a:avLst/>
          </a:prstGeom>
        </p:spPr>
      </p:pic>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9715" y="5635366"/>
            <a:ext cx="7091299" cy="898581"/>
          </a:xfrm>
        </p:spPr>
        <p:txBody>
          <a:bodyPr vert="horz" lIns="91440" tIns="45720" rIns="91440" bIns="45720" rtlCol="0" anchor="ctr">
            <a:normAutofit/>
          </a:bodyPr>
          <a:lstStyle/>
          <a:p>
            <a:r>
              <a:rPr lang="en-US" sz="2800" kern="1200">
                <a:solidFill>
                  <a:srgbClr val="FFFFFF"/>
                </a:solidFill>
                <a:latin typeface="+mj-lt"/>
                <a:ea typeface="+mj-ea"/>
                <a:cs typeface="+mj-cs"/>
              </a:rPr>
              <a:t>TheMarek Edelman Center for Dialogue in Łódź </a:t>
            </a: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8F052AD-7FE2-1865-F2B7-DA9F99CFBC52}"/>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5" name="Symbol zastępczy zawartości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7380" r="22115" b="1"/>
          <a:stretch/>
        </p:blipFill>
        <p:spPr>
          <a:xfrm>
            <a:off x="8128856" y="1"/>
            <a:ext cx="4063143" cy="5291384"/>
          </a:xfrm>
          <a:prstGeom prst="rect">
            <a:avLst/>
          </a:prstGeom>
        </p:spPr>
      </p:pic>
      <p:sp>
        <p:nvSpPr>
          <p:cNvPr id="4" name="Slide Number Placeholder 3">
            <a:extLst>
              <a:ext uri="{FF2B5EF4-FFF2-40B4-BE49-F238E27FC236}">
                <a16:creationId xmlns:a16="http://schemas.microsoft.com/office/drawing/2014/main" id="{D6B15F5B-22E2-103B-8DC1-DB35E35A98BF}"/>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21</a:t>
            </a:fld>
            <a:endParaRPr lang="en-US" sz="1100">
              <a:solidFill>
                <a:srgbClr val="FFFFFF"/>
              </a:solidFill>
            </a:endParaRPr>
          </a:p>
        </p:txBody>
      </p:sp>
    </p:spTree>
    <p:extLst>
      <p:ext uri="{BB962C8B-B14F-4D97-AF65-F5344CB8AC3E}">
        <p14:creationId xmlns:p14="http://schemas.microsoft.com/office/powerpoint/2010/main" val="244596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p:cNvPicPr>
            <a:picLocks noChangeAspect="1"/>
          </p:cNvPicPr>
          <p:nvPr/>
        </p:nvPicPr>
        <p:blipFill rotWithShape="1">
          <a:blip r:embed="rId2" cstate="print">
            <a:extLst>
              <a:ext uri="{28A0092B-C50C-407E-A947-70E740481C1C}">
                <a14:useLocalDpi xmlns:a14="http://schemas.microsoft.com/office/drawing/2010/main" val="0"/>
              </a:ext>
            </a:extLst>
          </a:blip>
          <a:srcRect t="2485" r="-1" b="-1"/>
          <a:stretch/>
        </p:blipFill>
        <p:spPr>
          <a:xfrm>
            <a:off x="-1" y="190"/>
            <a:ext cx="8128855" cy="5291194"/>
          </a:xfrm>
          <a:prstGeom prst="rect">
            <a:avLst/>
          </a:prstGeom>
        </p:spPr>
      </p:pic>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kern="1200">
                <a:solidFill>
                  <a:srgbClr val="FFFFFF"/>
                </a:solidFill>
                <a:latin typeface="+mj-lt"/>
                <a:ea typeface="+mj-ea"/>
                <a:cs typeface="+mj-cs"/>
              </a:rPr>
              <a:t>Survivors’ Park </a:t>
            </a:r>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B478C6C-F519-40C0-BE23-A7F4154D166F}"/>
              </a:ext>
            </a:extLst>
          </p:cNvPr>
          <p:cNvSpPr>
            <a:spLocks noGrp="1"/>
          </p:cNvSpPr>
          <p:nvPr>
            <p:ph type="ftr" sz="quarter" idx="11"/>
          </p:nvPr>
        </p:nvSpPr>
        <p:spPr>
          <a:xfrm rot="5400000">
            <a:off x="-1828800" y="2002536"/>
            <a:ext cx="4114800" cy="365125"/>
          </a:xfrm>
          <a:effectLst/>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Chava Rosenfarb Essyas 14 March 2024</a:t>
            </a:r>
          </a:p>
        </p:txBody>
      </p:sp>
      <p:pic>
        <p:nvPicPr>
          <p:cNvPr id="6" name="Symbol zastępczy zawartości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310" r="61176"/>
          <a:stretch/>
        </p:blipFill>
        <p:spPr>
          <a:xfrm>
            <a:off x="8128856" y="1"/>
            <a:ext cx="4063143" cy="5291384"/>
          </a:xfrm>
          <a:prstGeom prst="rect">
            <a:avLst/>
          </a:prstGeom>
        </p:spPr>
      </p:pic>
      <p:sp>
        <p:nvSpPr>
          <p:cNvPr id="4" name="Slide Number Placeholder 3">
            <a:extLst>
              <a:ext uri="{FF2B5EF4-FFF2-40B4-BE49-F238E27FC236}">
                <a16:creationId xmlns:a16="http://schemas.microsoft.com/office/drawing/2014/main" id="{73C36465-12FC-1832-6306-AE269248C867}"/>
              </a:ext>
            </a:extLst>
          </p:cNvPr>
          <p:cNvSpPr>
            <a:spLocks noGrp="1"/>
          </p:cNvSpPr>
          <p:nvPr>
            <p:ph type="sldNum" sz="quarter" idx="12"/>
          </p:nvPr>
        </p:nvSpPr>
        <p:spPr>
          <a:xfrm>
            <a:off x="11704320" y="6454671"/>
            <a:ext cx="448056" cy="365125"/>
          </a:xfrm>
        </p:spPr>
        <p:txBody>
          <a:bodyPr vert="horz" lIns="91440" tIns="45720" rIns="91440" bIns="45720" rtlCol="0" anchor="ctr">
            <a:normAutofit/>
          </a:bodyPr>
          <a:lstStyle/>
          <a:p>
            <a:pPr>
              <a:spcAft>
                <a:spcPts val="600"/>
              </a:spcAft>
            </a:pPr>
            <a:fld id="{1A478CCD-D2FE-3142-9BC3-CBA1B928C7AC}" type="slidenum">
              <a:rPr lang="en-US" sz="1100">
                <a:solidFill>
                  <a:srgbClr val="FFFFFF"/>
                </a:solidFill>
              </a:rPr>
              <a:pPr>
                <a:spcAft>
                  <a:spcPts val="600"/>
                </a:spcAft>
              </a:pPr>
              <a:t>22</a:t>
            </a:fld>
            <a:endParaRPr lang="en-US" sz="1100">
              <a:solidFill>
                <a:srgbClr val="FFFFFF"/>
              </a:solidFill>
            </a:endParaRPr>
          </a:p>
        </p:txBody>
      </p:sp>
    </p:spTree>
    <p:extLst>
      <p:ext uri="{BB962C8B-B14F-4D97-AF65-F5344CB8AC3E}">
        <p14:creationId xmlns:p14="http://schemas.microsoft.com/office/powerpoint/2010/main" val="4219338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Exclamation mark on a yellow background">
            <a:extLst>
              <a:ext uri="{FF2B5EF4-FFF2-40B4-BE49-F238E27FC236}">
                <a16:creationId xmlns:a16="http://schemas.microsoft.com/office/drawing/2014/main" id="{37F66563-6A14-F1B2-D4D5-56998EA0055D}"/>
              </a:ext>
            </a:extLst>
          </p:cNvPr>
          <p:cNvPicPr>
            <a:picLocks noChangeAspect="1"/>
          </p:cNvPicPr>
          <p:nvPr/>
        </p:nvPicPr>
        <p:blipFill rotWithShape="1">
          <a:blip r:embed="rId2"/>
          <a:srcRect t="20562" b="4438"/>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551FAFB-6173-BB84-B212-E5DDC95A267E}"/>
              </a:ext>
            </a:extLst>
          </p:cNvPr>
          <p:cNvSpPr>
            <a:spLocks noGrp="1"/>
          </p:cNvSpPr>
          <p:nvPr>
            <p:ph idx="1"/>
          </p:nvPr>
        </p:nvSpPr>
        <p:spPr>
          <a:xfrm>
            <a:off x="838200" y="1825625"/>
            <a:ext cx="10515600" cy="4351338"/>
          </a:xfrm>
        </p:spPr>
        <p:txBody>
          <a:bodyPr>
            <a:normAutofit/>
          </a:bodyPr>
          <a:lstStyle/>
          <a:p>
            <a:pPr marL="0" indent="0">
              <a:buNone/>
            </a:pPr>
            <a:r>
              <a:rPr lang="en-GB" dirty="0">
                <a:effectLst/>
                <a:latin typeface="TimesNewRomanPSMT"/>
              </a:rPr>
              <a:t>I feel a bitter-sweet sense of gratification at the thought that at least some of </a:t>
            </a:r>
            <a:r>
              <a:rPr lang="en-GB" dirty="0" err="1">
                <a:effectLst/>
                <a:latin typeface="TimesNewRomanPSMT"/>
              </a:rPr>
              <a:t>Simkha</a:t>
            </a:r>
            <a:r>
              <a:rPr lang="en-GB" dirty="0">
                <a:effectLst/>
                <a:latin typeface="TimesNewRomanPSMT"/>
              </a:rPr>
              <a:t>- Bunim </a:t>
            </a:r>
            <a:r>
              <a:rPr lang="en-GB" dirty="0" err="1">
                <a:effectLst/>
                <a:latin typeface="TimesNewRomanPSMT"/>
              </a:rPr>
              <a:t>Shayevitch’s</a:t>
            </a:r>
            <a:r>
              <a:rPr lang="en-GB" dirty="0">
                <a:effectLst/>
                <a:latin typeface="TimesNewRomanPSMT"/>
              </a:rPr>
              <a:t> work has survived; that there exists at least something tangible and verifiable to support my praise of him, something never to be altered or deleted from history. The two poems found on the pile of garbage in the ghetto made their way into print, and are thus imperishable. I am grateful to fate, which, in the guise of accident, has allowed these poems with their </a:t>
            </a:r>
            <a:r>
              <a:rPr lang="en-GB" i="1" dirty="0">
                <a:effectLst/>
                <a:latin typeface="TimesNewRomanPS"/>
              </a:rPr>
              <a:t>cri du </a:t>
            </a:r>
            <a:r>
              <a:rPr lang="en-GB" i="1" dirty="0" err="1">
                <a:effectLst/>
                <a:latin typeface="TimesNewRomanPS"/>
              </a:rPr>
              <a:t>coeur</a:t>
            </a:r>
            <a:r>
              <a:rPr lang="en-GB" dirty="0">
                <a:effectLst/>
                <a:latin typeface="TimesNewRomanPSMT"/>
              </a:rPr>
              <a:t>, their Jeremiah-like lament to reach us from “the other side,” so that those who were not there might have some idea of what it meant to live in the horrific reality of the Lodz ghetto. </a:t>
            </a:r>
            <a:endParaRPr lang="en-GB" dirty="0"/>
          </a:p>
          <a:p>
            <a:pPr marL="0" indent="0">
              <a:buNone/>
            </a:pPr>
            <a:endParaRPr lang="pl-PL" b="1" dirty="0"/>
          </a:p>
        </p:txBody>
      </p:sp>
      <p:sp>
        <p:nvSpPr>
          <p:cNvPr id="5" name="Footer Placeholder 4">
            <a:extLst>
              <a:ext uri="{FF2B5EF4-FFF2-40B4-BE49-F238E27FC236}">
                <a16:creationId xmlns:a16="http://schemas.microsoft.com/office/drawing/2014/main" id="{BD100C6A-0730-27D3-EE12-9F0DDE013096}"/>
              </a:ext>
            </a:extLst>
          </p:cNvPr>
          <p:cNvSpPr>
            <a:spLocks noGrp="1"/>
          </p:cNvSpPr>
          <p:nvPr>
            <p:ph type="ftr" sz="quarter" idx="11"/>
          </p:nvPr>
        </p:nvSpPr>
        <p:spPr>
          <a:xfrm>
            <a:off x="4038600" y="6356350"/>
            <a:ext cx="4114800" cy="365125"/>
          </a:xfrm>
        </p:spPr>
        <p:txBody>
          <a:bodyPr>
            <a:normAutofit/>
          </a:bodyPr>
          <a:lstStyle/>
          <a:p>
            <a:pPr>
              <a:spcAft>
                <a:spcPts val="600"/>
              </a:spcAft>
            </a:pPr>
            <a:r>
              <a:rPr lang="pl-PL">
                <a:solidFill>
                  <a:schemeClr val="tx1">
                    <a:lumMod val="50000"/>
                    <a:lumOff val="50000"/>
                  </a:schemeClr>
                </a:solidFill>
              </a:rPr>
              <a:t>Chava Rosenfarb Essyas 14 March 2024</a:t>
            </a:r>
          </a:p>
        </p:txBody>
      </p:sp>
      <p:sp>
        <p:nvSpPr>
          <p:cNvPr id="6" name="Slide Number Placeholder 5">
            <a:extLst>
              <a:ext uri="{FF2B5EF4-FFF2-40B4-BE49-F238E27FC236}">
                <a16:creationId xmlns:a16="http://schemas.microsoft.com/office/drawing/2014/main" id="{7B2AC5DE-D276-4897-1CDF-A1E74694FA83}"/>
              </a:ext>
            </a:extLst>
          </p:cNvPr>
          <p:cNvSpPr>
            <a:spLocks noGrp="1"/>
          </p:cNvSpPr>
          <p:nvPr>
            <p:ph type="sldNum" sz="quarter" idx="12"/>
          </p:nvPr>
        </p:nvSpPr>
        <p:spPr>
          <a:xfrm>
            <a:off x="8610600" y="6356350"/>
            <a:ext cx="2743200" cy="365125"/>
          </a:xfrm>
        </p:spPr>
        <p:txBody>
          <a:bodyPr>
            <a:normAutofit/>
          </a:bodyPr>
          <a:lstStyle/>
          <a:p>
            <a:pPr>
              <a:spcAft>
                <a:spcPts val="600"/>
              </a:spcAft>
            </a:pPr>
            <a:fld id="{1A478CCD-D2FE-3142-9BC3-CBA1B928C7AC}" type="slidenum">
              <a:rPr lang="pl-PL">
                <a:solidFill>
                  <a:schemeClr val="tx1">
                    <a:lumMod val="50000"/>
                    <a:lumOff val="50000"/>
                  </a:schemeClr>
                </a:solidFill>
              </a:rPr>
              <a:pPr>
                <a:spcAft>
                  <a:spcPts val="600"/>
                </a:spcAft>
              </a:pPr>
              <a:t>23</a:t>
            </a:fld>
            <a:endParaRPr lang="pl-PL">
              <a:solidFill>
                <a:schemeClr val="tx1">
                  <a:lumMod val="50000"/>
                  <a:lumOff val="50000"/>
                </a:schemeClr>
              </a:solidFill>
            </a:endParaRPr>
          </a:p>
        </p:txBody>
      </p:sp>
    </p:spTree>
    <p:extLst>
      <p:ext uri="{BB962C8B-B14F-4D97-AF65-F5344CB8AC3E}">
        <p14:creationId xmlns:p14="http://schemas.microsoft.com/office/powerpoint/2010/main" val="47422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002B493-3252-7C9D-EE5D-F282F4AA2A2F}"/>
              </a:ext>
            </a:extLst>
          </p:cNvPr>
          <p:cNvSpPr>
            <a:spLocks noGrp="1"/>
          </p:cNvSpPr>
          <p:nvPr>
            <p:ph type="title"/>
          </p:nvPr>
        </p:nvSpPr>
        <p:spPr>
          <a:xfrm>
            <a:off x="838200" y="668377"/>
            <a:ext cx="10515600" cy="1325563"/>
          </a:xfrm>
        </p:spPr>
        <p:txBody>
          <a:bodyPr>
            <a:normAutofit/>
          </a:bodyPr>
          <a:lstStyle/>
          <a:p>
            <a:r>
              <a:rPr lang="pl-PL" b="1" err="1"/>
              <a:t>Simcha</a:t>
            </a:r>
            <a:r>
              <a:rPr lang="pl-PL" b="1"/>
              <a:t> </a:t>
            </a:r>
            <a:r>
              <a:rPr lang="pl-PL" b="1" err="1"/>
              <a:t>Bunim</a:t>
            </a:r>
            <a:r>
              <a:rPr lang="pl-PL" b="1"/>
              <a:t> </a:t>
            </a:r>
            <a:r>
              <a:rPr lang="pl-PL" b="1" err="1"/>
              <a:t>Shayevich</a:t>
            </a:r>
            <a:r>
              <a:rPr lang="pl-PL" b="1"/>
              <a:t> and </a:t>
            </a:r>
            <a:r>
              <a:rPr lang="pl-PL" b="1" err="1"/>
              <a:t>Chava</a:t>
            </a:r>
            <a:r>
              <a:rPr lang="pl-PL" b="1"/>
              <a:t> </a:t>
            </a:r>
            <a:r>
              <a:rPr lang="pl-PL" b="1" err="1"/>
              <a:t>Rosenfarb</a:t>
            </a:r>
            <a:endParaRPr lang="pl-PL" b="1"/>
          </a:p>
        </p:txBody>
      </p:sp>
      <p:sp>
        <p:nvSpPr>
          <p:cNvPr id="3" name="Content Placeholder 2">
            <a:extLst>
              <a:ext uri="{FF2B5EF4-FFF2-40B4-BE49-F238E27FC236}">
                <a16:creationId xmlns:a16="http://schemas.microsoft.com/office/drawing/2014/main" id="{5FF7B056-E2DC-D51F-34C4-620BEB603768}"/>
              </a:ext>
            </a:extLst>
          </p:cNvPr>
          <p:cNvSpPr>
            <a:spLocks noGrp="1"/>
          </p:cNvSpPr>
          <p:nvPr>
            <p:ph sz="half" idx="1"/>
          </p:nvPr>
        </p:nvSpPr>
        <p:spPr>
          <a:xfrm>
            <a:off x="838200" y="2177456"/>
            <a:ext cx="5097780" cy="3795748"/>
          </a:xfrm>
        </p:spPr>
        <p:txBody>
          <a:bodyPr>
            <a:normAutofit/>
          </a:bodyPr>
          <a:lstStyle/>
          <a:p>
            <a:pPr marL="0" indent="0">
              <a:buNone/>
            </a:pPr>
            <a:r>
              <a:rPr lang="pl-PL" sz="1900" dirty="0"/>
              <a:t>Poem by </a:t>
            </a:r>
            <a:r>
              <a:rPr lang="pl-PL" sz="1900" dirty="0" err="1"/>
              <a:t>Simcha</a:t>
            </a:r>
            <a:r>
              <a:rPr lang="pl-PL" sz="1900" dirty="0"/>
              <a:t> </a:t>
            </a:r>
            <a:r>
              <a:rPr lang="pl-PL" sz="1900" dirty="0" err="1"/>
              <a:t>Bunim</a:t>
            </a:r>
            <a:r>
              <a:rPr lang="pl-PL" sz="1900" dirty="0"/>
              <a:t>: </a:t>
            </a:r>
          </a:p>
          <a:p>
            <a:pPr marL="0" indent="0">
              <a:buNone/>
            </a:pPr>
            <a:r>
              <a:rPr lang="pl-PL" sz="1900" dirty="0"/>
              <a:t>And </a:t>
            </a:r>
            <a:r>
              <a:rPr lang="pl-PL" sz="1900" dirty="0" err="1"/>
              <a:t>now</a:t>
            </a:r>
            <a:r>
              <a:rPr lang="pl-PL" sz="1900" dirty="0"/>
              <a:t>, </a:t>
            </a:r>
            <a:r>
              <a:rPr lang="pl-PL" sz="1900" dirty="0" err="1"/>
              <a:t>Blimele</a:t>
            </a:r>
            <a:r>
              <a:rPr lang="pl-PL" sz="1900" dirty="0"/>
              <a:t>, </a:t>
            </a:r>
            <a:r>
              <a:rPr lang="pl-PL" sz="1900" dirty="0" err="1"/>
              <a:t>dear</a:t>
            </a:r>
            <a:r>
              <a:rPr lang="pl-PL" sz="1900" dirty="0"/>
              <a:t> </a:t>
            </a:r>
            <a:r>
              <a:rPr lang="pl-PL" sz="1900" dirty="0" err="1"/>
              <a:t>child</a:t>
            </a:r>
            <a:r>
              <a:rPr lang="pl-PL" sz="1900" dirty="0"/>
              <a:t>,</a:t>
            </a:r>
          </a:p>
          <a:p>
            <a:pPr marL="0" indent="0">
              <a:buNone/>
            </a:pPr>
            <a:r>
              <a:rPr lang="pl-PL" sz="1900" dirty="0"/>
              <a:t>Lok </a:t>
            </a:r>
            <a:r>
              <a:rPr lang="pl-PL" sz="1900" dirty="0" err="1"/>
              <a:t>outside</a:t>
            </a:r>
            <a:r>
              <a:rPr lang="pl-PL" sz="1900" dirty="0"/>
              <a:t>, </a:t>
            </a:r>
            <a:r>
              <a:rPr lang="pl-PL" sz="1900" dirty="0" err="1"/>
              <a:t>how</a:t>
            </a:r>
            <a:r>
              <a:rPr lang="pl-PL" sz="1900" dirty="0"/>
              <a:t> the </a:t>
            </a:r>
            <a:r>
              <a:rPr lang="pl-PL" sz="1900" dirty="0" err="1"/>
              <a:t>second</a:t>
            </a:r>
            <a:r>
              <a:rPr lang="pl-PL" sz="1900" dirty="0"/>
              <a:t> </a:t>
            </a:r>
            <a:r>
              <a:rPr lang="pl-PL" sz="1900" dirty="0" err="1"/>
              <a:t>group</a:t>
            </a:r>
            <a:endParaRPr lang="pl-PL" sz="1900" dirty="0"/>
          </a:p>
          <a:p>
            <a:pPr marL="0" indent="0">
              <a:buNone/>
            </a:pPr>
            <a:r>
              <a:rPr lang="pl-PL" sz="1900" dirty="0" err="1"/>
              <a:t>Is</a:t>
            </a:r>
            <a:r>
              <a:rPr lang="pl-PL" sz="1900" dirty="0"/>
              <a:t> </a:t>
            </a:r>
            <a:r>
              <a:rPr lang="pl-PL" sz="1900" dirty="0" err="1"/>
              <a:t>already</a:t>
            </a:r>
            <a:r>
              <a:rPr lang="pl-PL" sz="1900" dirty="0"/>
              <a:t> </a:t>
            </a:r>
            <a:r>
              <a:rPr lang="pl-PL" sz="1900" dirty="0" err="1"/>
              <a:t>wandering</a:t>
            </a:r>
            <a:r>
              <a:rPr lang="pl-PL" sz="1900" dirty="0"/>
              <a:t> </a:t>
            </a:r>
            <a:r>
              <a:rPr lang="pl-PL" sz="1900" dirty="0" err="1"/>
              <a:t>into</a:t>
            </a:r>
            <a:r>
              <a:rPr lang="pl-PL" sz="1900" dirty="0"/>
              <a:t> </a:t>
            </a:r>
            <a:r>
              <a:rPr lang="pl-PL" sz="1900" dirty="0" err="1"/>
              <a:t>Exile</a:t>
            </a:r>
            <a:r>
              <a:rPr lang="pl-PL" sz="1900" dirty="0"/>
              <a:t>.</a:t>
            </a:r>
          </a:p>
          <a:p>
            <a:pPr marL="0" indent="0">
              <a:buNone/>
            </a:pPr>
            <a:r>
              <a:rPr lang="pl-PL" sz="1900" dirty="0" err="1"/>
              <a:t>Soon</a:t>
            </a:r>
            <a:r>
              <a:rPr lang="pl-PL" sz="1900" dirty="0"/>
              <a:t> </a:t>
            </a:r>
            <a:r>
              <a:rPr lang="pl-PL" sz="1900" dirty="0" err="1"/>
              <a:t>we'll</a:t>
            </a:r>
            <a:r>
              <a:rPr lang="pl-PL" sz="1900" dirty="0"/>
              <a:t> </a:t>
            </a:r>
            <a:r>
              <a:rPr lang="pl-PL" sz="1900" dirty="0" err="1"/>
              <a:t>have</a:t>
            </a:r>
            <a:r>
              <a:rPr lang="pl-PL" sz="1900" dirty="0"/>
              <a:t> to set out, </a:t>
            </a:r>
            <a:r>
              <a:rPr lang="pl-PL" sz="1900" dirty="0" err="1"/>
              <a:t>too</a:t>
            </a:r>
            <a:r>
              <a:rPr lang="pl-PL" sz="1900" dirty="0"/>
              <a:t> (…)</a:t>
            </a:r>
          </a:p>
          <a:p>
            <a:pPr marL="0" indent="0">
              <a:buNone/>
            </a:pPr>
            <a:r>
              <a:rPr lang="pl-PL" sz="1900" i="1" dirty="0" err="1"/>
              <a:t>Lekh</a:t>
            </a:r>
            <a:r>
              <a:rPr lang="pl-PL" sz="1900" i="1" dirty="0"/>
              <a:t> – </a:t>
            </a:r>
            <a:r>
              <a:rPr lang="pl-PL" sz="1900" i="1" dirty="0" err="1"/>
              <a:t>Lekho</a:t>
            </a:r>
            <a:endParaRPr lang="pl-PL" sz="1900" i="1" dirty="0"/>
          </a:p>
          <a:p>
            <a:pPr marL="0" indent="0">
              <a:buNone/>
            </a:pPr>
            <a:endParaRPr lang="pl-PL" sz="1900" dirty="0"/>
          </a:p>
          <a:p>
            <a:pPr marL="0" indent="0">
              <a:buNone/>
            </a:pPr>
            <a:r>
              <a:rPr lang="pl-PL" sz="1900" dirty="0"/>
              <a:t>Poem as a </a:t>
            </a:r>
            <a:r>
              <a:rPr lang="pl-PL" sz="1900" dirty="0" err="1"/>
              <a:t>response</a:t>
            </a:r>
            <a:r>
              <a:rPr lang="pl-PL" sz="1900" dirty="0"/>
              <a:t> to </a:t>
            </a:r>
            <a:r>
              <a:rPr lang="pl-PL" sz="1900" dirty="0" err="1"/>
              <a:t>first</a:t>
            </a:r>
            <a:r>
              <a:rPr lang="pl-PL" sz="1900" dirty="0"/>
              <a:t> </a:t>
            </a:r>
            <a:r>
              <a:rPr lang="pl-PL" sz="1900" dirty="0" err="1"/>
              <a:t>deportation</a:t>
            </a:r>
            <a:r>
              <a:rPr lang="pl-PL" sz="1900" dirty="0"/>
              <a:t> from </a:t>
            </a:r>
            <a:r>
              <a:rPr lang="pl-PL" sz="1900" dirty="0" err="1"/>
              <a:t>Lodz</a:t>
            </a:r>
            <a:r>
              <a:rPr lang="pl-PL" sz="1900" dirty="0"/>
              <a:t> </a:t>
            </a:r>
            <a:r>
              <a:rPr lang="pl-PL" sz="1900" dirty="0" err="1"/>
              <a:t>ghetto</a:t>
            </a:r>
            <a:r>
              <a:rPr lang="pl-PL" sz="1900" dirty="0"/>
              <a:t>: 16-29, 1942</a:t>
            </a:r>
          </a:p>
          <a:p>
            <a:pPr marL="0" indent="0">
              <a:buNone/>
            </a:pPr>
            <a:r>
              <a:rPr lang="pl-PL" sz="1900" dirty="0" err="1"/>
              <a:t>Title</a:t>
            </a:r>
            <a:r>
              <a:rPr lang="pl-PL" sz="1900" dirty="0"/>
              <a:t>, Genesis 12.1</a:t>
            </a:r>
          </a:p>
        </p:txBody>
      </p:sp>
      <p:sp>
        <p:nvSpPr>
          <p:cNvPr id="5" name="Content Placeholder 4">
            <a:extLst>
              <a:ext uri="{FF2B5EF4-FFF2-40B4-BE49-F238E27FC236}">
                <a16:creationId xmlns:a16="http://schemas.microsoft.com/office/drawing/2014/main" id="{46E59A7C-9F51-717C-6F08-85E70D045504}"/>
              </a:ext>
            </a:extLst>
          </p:cNvPr>
          <p:cNvSpPr>
            <a:spLocks noGrp="1"/>
          </p:cNvSpPr>
          <p:nvPr>
            <p:ph sz="half" idx="2"/>
          </p:nvPr>
        </p:nvSpPr>
        <p:spPr>
          <a:xfrm>
            <a:off x="6256020" y="2177456"/>
            <a:ext cx="5097780" cy="3795748"/>
          </a:xfrm>
        </p:spPr>
        <p:txBody>
          <a:bodyPr>
            <a:normAutofit/>
          </a:bodyPr>
          <a:lstStyle/>
          <a:p>
            <a:pPr marL="0" indent="0" algn="r">
              <a:buNone/>
            </a:pPr>
            <a:r>
              <a:rPr lang="yi-001" sz="4800" b="0" i="0" u="none" strike="noStrike" dirty="0">
                <a:effectLst/>
                <a:cs typeface="+mj-cs"/>
              </a:rPr>
              <a:t>וַיֹּ֤אמֶר יְהֹוָה֙ אֶל־אַבְרָ֔ם </a:t>
            </a:r>
            <a:r>
              <a:rPr lang="yi-001" sz="4800" b="1" i="0" u="none" strike="noStrike" dirty="0">
                <a:effectLst/>
                <a:cs typeface="+mj-cs"/>
              </a:rPr>
              <a:t>לֶךְ־לְךָ֛ </a:t>
            </a:r>
            <a:r>
              <a:rPr lang="yi-001" sz="4800" b="0" i="0" u="none" strike="noStrike" dirty="0">
                <a:effectLst/>
                <a:cs typeface="+mj-cs"/>
              </a:rPr>
              <a:t>מֵאַרְצְךָ֥ וּמִמּֽוֹלַדְתְּךָ֖ וּמִבֵּ֣ית אָבִ֑יךָ אֶל־הָאָ֖רֶץ אֲשֶׁ֥ר אַרְאֶֽךּ</a:t>
            </a:r>
            <a:endParaRPr lang="pl-PL" sz="4800" dirty="0">
              <a:cs typeface="+mj-cs"/>
            </a:endParaRPr>
          </a:p>
          <a:p>
            <a:pPr marL="0" indent="0">
              <a:buNone/>
            </a:pPr>
            <a:endParaRPr lang="pl-PL" sz="2400" b="0" i="0" u="none" strike="noStrike" dirty="0">
              <a:effectLst/>
            </a:endParaRPr>
          </a:p>
          <a:p>
            <a:pPr marL="0" indent="0">
              <a:buNone/>
            </a:pPr>
            <a:endParaRPr lang="yi-001" sz="2400" b="0" i="0" u="none" strike="noStrike" dirty="0">
              <a:effectLst/>
            </a:endParaRPr>
          </a:p>
          <a:p>
            <a:pPr marL="0" indent="0">
              <a:buNone/>
            </a:pPr>
            <a:endParaRPr lang="pl-PL" sz="2400" dirty="0"/>
          </a:p>
        </p:txBody>
      </p:sp>
      <p:sp>
        <p:nvSpPr>
          <p:cNvPr id="6" name="Footer Placeholder 5">
            <a:extLst>
              <a:ext uri="{FF2B5EF4-FFF2-40B4-BE49-F238E27FC236}">
                <a16:creationId xmlns:a16="http://schemas.microsoft.com/office/drawing/2014/main" id="{77529A14-669C-7D42-CBC1-8F1974E2D2D2}"/>
              </a:ext>
            </a:extLst>
          </p:cNvPr>
          <p:cNvSpPr>
            <a:spLocks noGrp="1"/>
          </p:cNvSpPr>
          <p:nvPr>
            <p:ph type="ftr" sz="quarter" idx="11"/>
          </p:nvPr>
        </p:nvSpPr>
        <p:spPr/>
        <p:txBody>
          <a:bodyPr/>
          <a:lstStyle/>
          <a:p>
            <a:r>
              <a:rPr lang="pl-PL"/>
              <a:t>Chava Rosenfarb Essyas 14 March 2024</a:t>
            </a:r>
          </a:p>
        </p:txBody>
      </p:sp>
      <p:sp>
        <p:nvSpPr>
          <p:cNvPr id="7" name="Slide Number Placeholder 6">
            <a:extLst>
              <a:ext uri="{FF2B5EF4-FFF2-40B4-BE49-F238E27FC236}">
                <a16:creationId xmlns:a16="http://schemas.microsoft.com/office/drawing/2014/main" id="{C2032E08-7FC2-BDB9-ACE2-26DDCD47D43E}"/>
              </a:ext>
            </a:extLst>
          </p:cNvPr>
          <p:cNvSpPr>
            <a:spLocks noGrp="1"/>
          </p:cNvSpPr>
          <p:nvPr>
            <p:ph type="sldNum" sz="quarter" idx="12"/>
          </p:nvPr>
        </p:nvSpPr>
        <p:spPr/>
        <p:txBody>
          <a:bodyPr/>
          <a:lstStyle/>
          <a:p>
            <a:fld id="{1A478CCD-D2FE-3142-9BC3-CBA1B928C7AC}" type="slidenum">
              <a:rPr lang="pl-PL" smtClean="0"/>
              <a:t>3</a:t>
            </a:fld>
            <a:endParaRPr lang="pl-PL"/>
          </a:p>
        </p:txBody>
      </p:sp>
    </p:spTree>
    <p:extLst>
      <p:ext uri="{BB962C8B-B14F-4D97-AF65-F5344CB8AC3E}">
        <p14:creationId xmlns:p14="http://schemas.microsoft.com/office/powerpoint/2010/main" val="5180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B5DA2-AC59-0259-126F-A4A1B0609E15}"/>
              </a:ext>
            </a:extLst>
          </p:cNvPr>
          <p:cNvSpPr>
            <a:spLocks noGrp="1"/>
          </p:cNvSpPr>
          <p:nvPr>
            <p:ph type="title"/>
          </p:nvPr>
        </p:nvSpPr>
        <p:spPr>
          <a:xfrm>
            <a:off x="838200" y="668377"/>
            <a:ext cx="10515600" cy="1325563"/>
          </a:xfrm>
        </p:spPr>
        <p:txBody>
          <a:bodyPr>
            <a:normAutofit/>
          </a:bodyPr>
          <a:lstStyle/>
          <a:p>
            <a:r>
              <a:rPr lang="pl-PL" dirty="0" err="1"/>
              <a:t>Chava</a:t>
            </a:r>
            <a:r>
              <a:rPr lang="pl-PL" dirty="0"/>
              <a:t> </a:t>
            </a:r>
            <a:r>
              <a:rPr lang="pl-PL" dirty="0" err="1"/>
              <a:t>Rosenfarb</a:t>
            </a:r>
            <a:r>
              <a:rPr lang="pl-PL" dirty="0"/>
              <a:t>: </a:t>
            </a:r>
            <a:r>
              <a:rPr lang="pl-PL" i="1" dirty="0" err="1"/>
              <a:t>Yesterday</a:t>
            </a:r>
            <a:r>
              <a:rPr lang="pl-PL" i="1" dirty="0"/>
              <a:t> I </a:t>
            </a:r>
            <a:r>
              <a:rPr lang="pl-PL" i="1" dirty="0" err="1"/>
              <a:t>perrished</a:t>
            </a:r>
            <a:r>
              <a:rPr lang="pl-PL" dirty="0"/>
              <a:t>…. </a:t>
            </a:r>
          </a:p>
        </p:txBody>
      </p:sp>
      <p:sp>
        <p:nvSpPr>
          <p:cNvPr id="3" name="Content Placeholder 2">
            <a:extLst>
              <a:ext uri="{FF2B5EF4-FFF2-40B4-BE49-F238E27FC236}">
                <a16:creationId xmlns:a16="http://schemas.microsoft.com/office/drawing/2014/main" id="{5B92DE74-2DD8-CA07-9559-BD76CEA5DA25}"/>
              </a:ext>
            </a:extLst>
          </p:cNvPr>
          <p:cNvSpPr>
            <a:spLocks noGrp="1"/>
          </p:cNvSpPr>
          <p:nvPr>
            <p:ph sz="half" idx="1"/>
          </p:nvPr>
        </p:nvSpPr>
        <p:spPr>
          <a:xfrm>
            <a:off x="838200" y="2177456"/>
            <a:ext cx="5097780" cy="3795748"/>
          </a:xfrm>
        </p:spPr>
        <p:txBody>
          <a:bodyPr>
            <a:normAutofit/>
          </a:bodyPr>
          <a:lstStyle/>
          <a:p>
            <a:endParaRPr lang="en-GB" sz="2400">
              <a:effectLst/>
              <a:latin typeface="DejaVuSerif"/>
            </a:endParaRPr>
          </a:p>
          <a:p>
            <a:endParaRPr lang="en-GB" sz="2400">
              <a:latin typeface="DejaVuSerif"/>
            </a:endParaRPr>
          </a:p>
          <a:p>
            <a:endParaRPr lang="en-GB" sz="2400">
              <a:effectLst/>
              <a:latin typeface="DejaVuSerif"/>
            </a:endParaRPr>
          </a:p>
          <a:p>
            <a:endParaRPr lang="en-GB" sz="2400">
              <a:latin typeface="DejaVuSerif"/>
            </a:endParaRPr>
          </a:p>
          <a:p>
            <a:endParaRPr lang="en-GB" sz="2400">
              <a:effectLst/>
              <a:latin typeface="DejaVuSerif"/>
            </a:endParaRPr>
          </a:p>
          <a:p>
            <a:endParaRPr lang="en-GB" sz="2400">
              <a:latin typeface="DejaVuSerif"/>
            </a:endParaRPr>
          </a:p>
          <a:p>
            <a:r>
              <a:rPr lang="en-GB" sz="2400">
                <a:effectLst/>
                <a:latin typeface="DejaVuSerif"/>
              </a:rPr>
              <a:t>Composed just before the liquidation of the Lodz ghetto, August 1944. </a:t>
            </a:r>
            <a:endParaRPr lang="en-GB" sz="2400">
              <a:effectLst/>
            </a:endParaRPr>
          </a:p>
          <a:p>
            <a:endParaRPr lang="pl-PL" sz="2400"/>
          </a:p>
        </p:txBody>
      </p:sp>
      <p:sp>
        <p:nvSpPr>
          <p:cNvPr id="4" name="Content Placeholder 3">
            <a:extLst>
              <a:ext uri="{FF2B5EF4-FFF2-40B4-BE49-F238E27FC236}">
                <a16:creationId xmlns:a16="http://schemas.microsoft.com/office/drawing/2014/main" id="{563CCA26-E966-9734-E7A5-000FFC2CA38D}"/>
              </a:ext>
            </a:extLst>
          </p:cNvPr>
          <p:cNvSpPr>
            <a:spLocks noGrp="1"/>
          </p:cNvSpPr>
          <p:nvPr>
            <p:ph sz="half" idx="2"/>
          </p:nvPr>
        </p:nvSpPr>
        <p:spPr>
          <a:xfrm>
            <a:off x="6256020" y="2177456"/>
            <a:ext cx="5097780" cy="3795748"/>
          </a:xfrm>
        </p:spPr>
        <p:txBody>
          <a:bodyPr>
            <a:normAutofit/>
          </a:bodyPr>
          <a:lstStyle/>
          <a:p>
            <a:r>
              <a:rPr lang="pl-PL" sz="2000"/>
              <a:t>Last Lullaby: </a:t>
            </a:r>
          </a:p>
          <a:p>
            <a:pPr marL="0" indent="0">
              <a:buNone/>
            </a:pPr>
            <a:r>
              <a:rPr lang="en-GB" sz="2000">
                <a:effectLst/>
                <a:latin typeface="DejaVuSerif"/>
              </a:rPr>
              <a:t>Yesterday I perished</a:t>
            </a:r>
            <a:br>
              <a:rPr lang="en-GB" sz="2000">
                <a:effectLst/>
                <a:latin typeface="DejaVuSerif"/>
              </a:rPr>
            </a:br>
            <a:r>
              <a:rPr lang="en-GB" sz="2000">
                <a:effectLst/>
                <a:latin typeface="DejaVuSerif"/>
              </a:rPr>
              <a:t>and did not give birth to you, child. </a:t>
            </a:r>
          </a:p>
          <a:p>
            <a:pPr marL="0" indent="0">
              <a:buNone/>
            </a:pPr>
            <a:r>
              <a:rPr lang="en-GB" sz="2000">
                <a:effectLst/>
                <a:latin typeface="DejaVuSerif"/>
              </a:rPr>
              <a:t>My last day faded with the shadows, </a:t>
            </a:r>
          </a:p>
          <a:p>
            <a:pPr marL="0" indent="0">
              <a:buNone/>
            </a:pPr>
            <a:r>
              <a:rPr lang="en-GB" sz="2000">
                <a:effectLst/>
                <a:latin typeface="DejaVuSerif"/>
              </a:rPr>
              <a:t>your first day never saw the light. </a:t>
            </a:r>
            <a:endParaRPr lang="en-GB" sz="2000">
              <a:effectLst/>
            </a:endParaRPr>
          </a:p>
          <a:p>
            <a:pPr marL="0" indent="0">
              <a:buNone/>
            </a:pPr>
            <a:r>
              <a:rPr lang="en-GB" sz="2000">
                <a:effectLst/>
                <a:latin typeface="DejaVuSerif"/>
              </a:rPr>
              <a:t>Yesterday I perished</a:t>
            </a:r>
            <a:br>
              <a:rPr lang="en-GB" sz="2000">
                <a:effectLst/>
                <a:latin typeface="DejaVuSerif"/>
              </a:rPr>
            </a:br>
            <a:r>
              <a:rPr lang="en-GB" sz="2000">
                <a:effectLst/>
                <a:latin typeface="DejaVuSerif"/>
              </a:rPr>
              <a:t>like a mote in the eye of the sun; </a:t>
            </a:r>
          </a:p>
          <a:p>
            <a:pPr marL="0" indent="0">
              <a:buNone/>
            </a:pPr>
            <a:r>
              <a:rPr lang="en-GB" sz="2000">
                <a:effectLst/>
                <a:latin typeface="DejaVuSerif"/>
              </a:rPr>
              <a:t>while you have not yet in the sunrise</a:t>
            </a:r>
          </a:p>
          <a:p>
            <a:pPr marL="0" indent="0">
              <a:buNone/>
            </a:pPr>
            <a:r>
              <a:rPr lang="en-GB" sz="2000">
                <a:effectLst/>
                <a:latin typeface="DejaVuSerif"/>
              </a:rPr>
              <a:t> unfurled your blossoming crown. </a:t>
            </a:r>
            <a:endParaRPr lang="en-GB" sz="2000">
              <a:effectLst/>
            </a:endParaRPr>
          </a:p>
          <a:p>
            <a:pPr marL="0" indent="0">
              <a:buNone/>
            </a:pPr>
            <a:r>
              <a:rPr lang="pl-PL" sz="2000"/>
              <a:t>(…)</a:t>
            </a:r>
          </a:p>
        </p:txBody>
      </p:sp>
      <p:sp>
        <p:nvSpPr>
          <p:cNvPr id="5" name="Footer Placeholder 4">
            <a:extLst>
              <a:ext uri="{FF2B5EF4-FFF2-40B4-BE49-F238E27FC236}">
                <a16:creationId xmlns:a16="http://schemas.microsoft.com/office/drawing/2014/main" id="{8D81E6CE-FE04-644C-D825-DB89E4F13ABE}"/>
              </a:ext>
            </a:extLst>
          </p:cNvPr>
          <p:cNvSpPr>
            <a:spLocks noGrp="1"/>
          </p:cNvSpPr>
          <p:nvPr>
            <p:ph type="ftr" sz="quarter" idx="11"/>
          </p:nvPr>
        </p:nvSpPr>
        <p:spPr/>
        <p:txBody>
          <a:bodyPr/>
          <a:lstStyle/>
          <a:p>
            <a:r>
              <a:rPr lang="pl-PL"/>
              <a:t>Chava Rosenfarb Essyas 14 March 2024</a:t>
            </a:r>
          </a:p>
        </p:txBody>
      </p:sp>
      <p:sp>
        <p:nvSpPr>
          <p:cNvPr id="6" name="Slide Number Placeholder 5">
            <a:extLst>
              <a:ext uri="{FF2B5EF4-FFF2-40B4-BE49-F238E27FC236}">
                <a16:creationId xmlns:a16="http://schemas.microsoft.com/office/drawing/2014/main" id="{72324E53-DFFB-5E6E-3992-EEF595FCAD55}"/>
              </a:ext>
            </a:extLst>
          </p:cNvPr>
          <p:cNvSpPr>
            <a:spLocks noGrp="1"/>
          </p:cNvSpPr>
          <p:nvPr>
            <p:ph type="sldNum" sz="quarter" idx="12"/>
          </p:nvPr>
        </p:nvSpPr>
        <p:spPr/>
        <p:txBody>
          <a:bodyPr/>
          <a:lstStyle/>
          <a:p>
            <a:fld id="{1A478CCD-D2FE-3142-9BC3-CBA1B928C7AC}" type="slidenum">
              <a:rPr lang="pl-PL" smtClean="0"/>
              <a:t>4</a:t>
            </a:fld>
            <a:endParaRPr lang="pl-PL"/>
          </a:p>
        </p:txBody>
      </p:sp>
    </p:spTree>
    <p:extLst>
      <p:ext uri="{BB962C8B-B14F-4D97-AF65-F5344CB8AC3E}">
        <p14:creationId xmlns:p14="http://schemas.microsoft.com/office/powerpoint/2010/main" val="106796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Symbol zastępczy zawartości 3"/>
          <p:cNvPicPr>
            <a:picLocks noChangeAspect="1"/>
          </p:cNvPicPr>
          <p:nvPr/>
        </p:nvPicPr>
        <p:blipFill rotWithShape="1">
          <a:blip r:embed="rId2" cstate="print">
            <a:extLst>
              <a:ext uri="{28A0092B-C50C-407E-A947-70E740481C1C}">
                <a14:useLocalDpi xmlns:a14="http://schemas.microsoft.com/office/drawing/2010/main" val="0"/>
              </a:ext>
            </a:extLst>
          </a:blip>
          <a:srcRect t="8528" r="-2" b="30116"/>
          <a:stretch/>
        </p:blipFill>
        <p:spPr>
          <a:xfrm>
            <a:off x="642938" y="1169988"/>
            <a:ext cx="7305675" cy="3398838"/>
          </a:xfrm>
          <a:prstGeom prst="rect">
            <a:avLst/>
          </a:prstGeom>
        </p:spPr>
      </p:pic>
      <p:pic>
        <p:nvPicPr>
          <p:cNvPr id="4" name="Symbol zastępczy zawartości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5455" r="13842" b="-5"/>
          <a:stretch/>
        </p:blipFill>
        <p:spPr>
          <a:xfrm>
            <a:off x="8023225" y="1169988"/>
            <a:ext cx="3525838" cy="3398838"/>
          </a:xfrm>
          <a:prstGeom prst="rect">
            <a:avLst/>
          </a:prstGeom>
        </p:spPr>
      </p:pic>
      <p:sp>
        <p:nvSpPr>
          <p:cNvPr id="2" name="Tytuł 1"/>
          <p:cNvSpPr>
            <a:spLocks noGrp="1"/>
          </p:cNvSpPr>
          <p:nvPr>
            <p:ph type="title" idx="4294967295"/>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		</a:t>
            </a:r>
            <a:r>
              <a:rPr lang="en-US" sz="5200" b="1" i="0" u="none" strike="noStrike" kern="1200">
                <a:solidFill>
                  <a:schemeClr val="tx1"/>
                </a:solidFill>
                <a:effectLst/>
                <a:latin typeface="+mj-lt"/>
                <a:ea typeface="+mj-ea"/>
                <a:cs typeface="+mj-cs"/>
              </a:rPr>
              <a:t>לאָדזש </a:t>
            </a:r>
            <a:r>
              <a:rPr lang="en-US" sz="5200" kern="1200">
                <a:solidFill>
                  <a:schemeClr val="tx1"/>
                </a:solidFill>
                <a:latin typeface="+mj-lt"/>
                <a:ea typeface="+mj-ea"/>
                <a:cs typeface="+mj-cs"/>
              </a:rPr>
              <a:t>Łódź </a:t>
            </a:r>
          </a:p>
        </p:txBody>
      </p:sp>
      <p:sp>
        <p:nvSpPr>
          <p:cNvPr id="3" name="Footer Placeholder 2">
            <a:extLst>
              <a:ext uri="{FF2B5EF4-FFF2-40B4-BE49-F238E27FC236}">
                <a16:creationId xmlns:a16="http://schemas.microsoft.com/office/drawing/2014/main" id="{C26C3A5B-35F1-AA31-FF39-706A5378A8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Chava Rosenfarb Essyas 14 March 2024</a:t>
            </a:r>
          </a:p>
        </p:txBody>
      </p:sp>
      <p:sp>
        <p:nvSpPr>
          <p:cNvPr id="6" name="Slide Number Placeholder 5">
            <a:extLst>
              <a:ext uri="{FF2B5EF4-FFF2-40B4-BE49-F238E27FC236}">
                <a16:creationId xmlns:a16="http://schemas.microsoft.com/office/drawing/2014/main" id="{4584192A-AF8A-E7A4-65A1-60FDC5545E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A478CCD-D2FE-3142-9BC3-CBA1B928C7AC}" type="slidenum">
              <a:rPr lang="en-US" smtClean="0">
                <a:solidFill>
                  <a:schemeClr val="tx1">
                    <a:tint val="75000"/>
                  </a:schemeClr>
                </a:solidFill>
              </a:rPr>
              <a:pPr>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22306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7E99592-CA19-529B-7CD3-E7E0F6A130A7}"/>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pl-PL" sz="1100">
                <a:solidFill>
                  <a:srgbClr val="FFFFFF"/>
                </a:solidFill>
              </a:rPr>
              <a:t>Chava Rosenfarb Essyas 14 March 2024</a:t>
            </a:r>
          </a:p>
        </p:txBody>
      </p:sp>
      <p:pic>
        <p:nvPicPr>
          <p:cNvPr id="5" name="Symbol zastępczy zawartości 4"/>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8887" r="19025"/>
          <a:stretch/>
        </p:blipFill>
        <p:spPr>
          <a:xfrm>
            <a:off x="2774586" y="457200"/>
            <a:ext cx="6642828" cy="5943600"/>
          </a:xfrm>
          <a:prstGeom prst="rect">
            <a:avLst/>
          </a:prstGeom>
        </p:spPr>
      </p:pic>
      <p:sp>
        <p:nvSpPr>
          <p:cNvPr id="3" name="Slide Number Placeholder 2">
            <a:extLst>
              <a:ext uri="{FF2B5EF4-FFF2-40B4-BE49-F238E27FC236}">
                <a16:creationId xmlns:a16="http://schemas.microsoft.com/office/drawing/2014/main" id="{84F4DC81-A5D4-9494-82EC-FB80C27317FC}"/>
              </a:ext>
            </a:extLst>
          </p:cNvPr>
          <p:cNvSpPr>
            <a:spLocks noGrp="1"/>
          </p:cNvSpPr>
          <p:nvPr>
            <p:ph type="sldNum" sz="quarter" idx="12"/>
          </p:nvPr>
        </p:nvSpPr>
        <p:spPr>
          <a:xfrm>
            <a:off x="11704320" y="6455664"/>
            <a:ext cx="448056" cy="365125"/>
          </a:xfrm>
        </p:spPr>
        <p:txBody>
          <a:bodyPr>
            <a:normAutofit/>
          </a:bodyPr>
          <a:lstStyle/>
          <a:p>
            <a:pPr>
              <a:spcAft>
                <a:spcPts val="600"/>
              </a:spcAft>
            </a:pPr>
            <a:fld id="{1A478CCD-D2FE-3142-9BC3-CBA1B928C7AC}" type="slidenum">
              <a:rPr lang="pl-PL" sz="1100">
                <a:solidFill>
                  <a:srgbClr val="FFFFFF"/>
                </a:solidFill>
              </a:rPr>
              <a:pPr>
                <a:spcAft>
                  <a:spcPts val="600"/>
                </a:spcAft>
              </a:pPr>
              <a:t>6</a:t>
            </a:fld>
            <a:endParaRPr lang="pl-PL" sz="1100">
              <a:solidFill>
                <a:srgbClr val="FFFFFF"/>
              </a:solidFill>
            </a:endParaRPr>
          </a:p>
        </p:txBody>
      </p:sp>
    </p:spTree>
    <p:extLst>
      <p:ext uri="{BB962C8B-B14F-4D97-AF65-F5344CB8AC3E}">
        <p14:creationId xmlns:p14="http://schemas.microsoft.com/office/powerpoint/2010/main" val="337898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845D480-EE3A-406D-4E6B-F9431E61FB2A}"/>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pl-PL" sz="1100">
                <a:solidFill>
                  <a:srgbClr val="FFFFFF"/>
                </a:solidFill>
              </a:rPr>
              <a:t>Chava Rosenfarb Essyas 14 March 2024</a:t>
            </a:r>
          </a:p>
        </p:txBody>
      </p:sp>
      <p:pic>
        <p:nvPicPr>
          <p:cNvPr id="5" name="Symbol zastępczy zawartości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25055" y="457200"/>
            <a:ext cx="8341889" cy="5943600"/>
          </a:xfrm>
          <a:prstGeom prst="rect">
            <a:avLst/>
          </a:prstGeom>
        </p:spPr>
      </p:pic>
      <p:sp>
        <p:nvSpPr>
          <p:cNvPr id="3" name="Slide Number Placeholder 2">
            <a:extLst>
              <a:ext uri="{FF2B5EF4-FFF2-40B4-BE49-F238E27FC236}">
                <a16:creationId xmlns:a16="http://schemas.microsoft.com/office/drawing/2014/main" id="{F0469D15-4CEB-D5A1-1A4B-3556DFC9E4DB}"/>
              </a:ext>
            </a:extLst>
          </p:cNvPr>
          <p:cNvSpPr>
            <a:spLocks noGrp="1"/>
          </p:cNvSpPr>
          <p:nvPr>
            <p:ph type="sldNum" sz="quarter" idx="12"/>
          </p:nvPr>
        </p:nvSpPr>
        <p:spPr>
          <a:xfrm>
            <a:off x="11704320" y="6455664"/>
            <a:ext cx="448056" cy="365125"/>
          </a:xfrm>
        </p:spPr>
        <p:txBody>
          <a:bodyPr>
            <a:normAutofit/>
          </a:bodyPr>
          <a:lstStyle/>
          <a:p>
            <a:pPr>
              <a:spcAft>
                <a:spcPts val="600"/>
              </a:spcAft>
            </a:pPr>
            <a:fld id="{1A478CCD-D2FE-3142-9BC3-CBA1B928C7AC}" type="slidenum">
              <a:rPr lang="pl-PL" sz="1100">
                <a:solidFill>
                  <a:srgbClr val="FFFFFF"/>
                </a:solidFill>
              </a:rPr>
              <a:pPr>
                <a:spcAft>
                  <a:spcPts val="600"/>
                </a:spcAft>
              </a:pPr>
              <a:t>7</a:t>
            </a:fld>
            <a:endParaRPr lang="pl-PL" sz="1100">
              <a:solidFill>
                <a:srgbClr val="FFFFFF"/>
              </a:solidFill>
            </a:endParaRPr>
          </a:p>
        </p:txBody>
      </p:sp>
    </p:spTree>
    <p:extLst>
      <p:ext uri="{BB962C8B-B14F-4D97-AF65-F5344CB8AC3E}">
        <p14:creationId xmlns:p14="http://schemas.microsoft.com/office/powerpoint/2010/main" val="112434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8D5CD72-ACB2-60C7-359F-CF81475143DF}"/>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pl-PL" sz="1100">
                <a:solidFill>
                  <a:srgbClr val="FFFFFF"/>
                </a:solidFill>
              </a:rPr>
              <a:t>Chava Rosenfarb Essyas 14 March 2024</a:t>
            </a:r>
          </a:p>
        </p:txBody>
      </p:sp>
      <p:pic>
        <p:nvPicPr>
          <p:cNvPr id="4" name="Symbol zastępczy zawartości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812245" y="457200"/>
            <a:ext cx="6567510" cy="5943600"/>
          </a:xfrm>
          <a:prstGeom prst="rect">
            <a:avLst/>
          </a:prstGeom>
        </p:spPr>
      </p:pic>
      <p:sp>
        <p:nvSpPr>
          <p:cNvPr id="3" name="Slide Number Placeholder 2">
            <a:extLst>
              <a:ext uri="{FF2B5EF4-FFF2-40B4-BE49-F238E27FC236}">
                <a16:creationId xmlns:a16="http://schemas.microsoft.com/office/drawing/2014/main" id="{41B18997-1D80-FED5-BA1A-67431E33E131}"/>
              </a:ext>
            </a:extLst>
          </p:cNvPr>
          <p:cNvSpPr>
            <a:spLocks noGrp="1"/>
          </p:cNvSpPr>
          <p:nvPr>
            <p:ph type="sldNum" sz="quarter" idx="12"/>
          </p:nvPr>
        </p:nvSpPr>
        <p:spPr>
          <a:xfrm>
            <a:off x="11704320" y="6455664"/>
            <a:ext cx="448056" cy="365125"/>
          </a:xfrm>
        </p:spPr>
        <p:txBody>
          <a:bodyPr>
            <a:normAutofit/>
          </a:bodyPr>
          <a:lstStyle/>
          <a:p>
            <a:pPr>
              <a:spcAft>
                <a:spcPts val="600"/>
              </a:spcAft>
            </a:pPr>
            <a:fld id="{1A478CCD-D2FE-3142-9BC3-CBA1B928C7AC}" type="slidenum">
              <a:rPr lang="pl-PL" sz="1100">
                <a:solidFill>
                  <a:srgbClr val="FFFFFF"/>
                </a:solidFill>
              </a:rPr>
              <a:pPr>
                <a:spcAft>
                  <a:spcPts val="600"/>
                </a:spcAft>
              </a:pPr>
              <a:t>8</a:t>
            </a:fld>
            <a:endParaRPr lang="pl-PL" sz="1100">
              <a:solidFill>
                <a:srgbClr val="FFFFFF"/>
              </a:solidFill>
            </a:endParaRPr>
          </a:p>
        </p:txBody>
      </p:sp>
    </p:spTree>
    <p:extLst>
      <p:ext uri="{BB962C8B-B14F-4D97-AF65-F5344CB8AC3E}">
        <p14:creationId xmlns:p14="http://schemas.microsoft.com/office/powerpoint/2010/main" val="281525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idx="4294967295"/>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Aus Lodz wird Liztmannstadt (1942) German propaganda documentary </a:t>
            </a:r>
          </a:p>
        </p:txBody>
      </p:sp>
      <p:pic>
        <p:nvPicPr>
          <p:cNvPr id="3" name="Online Media 2" descr="Aus Lodz wird Litzmannstadt (1941/1942)">
            <a:hlinkClick r:id="" action="ppaction://media"/>
            <a:extLst>
              <a:ext uri="{FF2B5EF4-FFF2-40B4-BE49-F238E27FC236}">
                <a16:creationId xmlns:a16="http://schemas.microsoft.com/office/drawing/2014/main" id="{F5AEE2AF-78E0-D053-6A07-1E9F85E05618}"/>
              </a:ext>
            </a:extLst>
          </p:cNvPr>
          <p:cNvPicPr>
            <a:picLocks noRot="1" noChangeAspect="1"/>
          </p:cNvPicPr>
          <p:nvPr>
            <a:videoFile r:link="rId1"/>
          </p:nvPr>
        </p:nvPicPr>
        <p:blipFill>
          <a:blip r:embed="rId3"/>
          <a:stretch>
            <a:fillRect/>
          </a:stretch>
        </p:blipFill>
        <p:spPr>
          <a:xfrm>
            <a:off x="4207933" y="674162"/>
            <a:ext cx="7347537" cy="5510652"/>
          </a:xfrm>
          <a:prstGeom prst="rect">
            <a:avLst/>
          </a:prstGeom>
        </p:spPr>
      </p:pic>
      <p:sp>
        <p:nvSpPr>
          <p:cNvPr id="4" name="Footer Placeholder 3">
            <a:extLst>
              <a:ext uri="{FF2B5EF4-FFF2-40B4-BE49-F238E27FC236}">
                <a16:creationId xmlns:a16="http://schemas.microsoft.com/office/drawing/2014/main" id="{4C19748D-BA0D-0CBE-E424-A3973514C4D4}"/>
              </a:ext>
            </a:extLst>
          </p:cNvPr>
          <p:cNvSpPr>
            <a:spLocks noGrp="1"/>
          </p:cNvSpPr>
          <p:nvPr>
            <p:ph type="ftr" sz="quarter" idx="11"/>
          </p:nvPr>
        </p:nvSpPr>
        <p:spPr>
          <a:xfrm>
            <a:off x="838200" y="6356350"/>
            <a:ext cx="5960951" cy="365125"/>
          </a:xfrm>
          <a:noFill/>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Chava Rosenfarb Essyas 14 March 2024</a:t>
            </a:r>
          </a:p>
        </p:txBody>
      </p:sp>
      <p:sp>
        <p:nvSpPr>
          <p:cNvPr id="5" name="Slide Number Placeholder 4">
            <a:extLst>
              <a:ext uri="{FF2B5EF4-FFF2-40B4-BE49-F238E27FC236}">
                <a16:creationId xmlns:a16="http://schemas.microsoft.com/office/drawing/2014/main" id="{4F3FBDB5-E7C2-B7EB-C033-A92E818EF818}"/>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1A478CCD-D2FE-3142-9BC3-CBA1B928C7AC}" type="slidenum">
              <a:rPr lang="en-US" smtClean="0">
                <a:solidFill>
                  <a:schemeClr val="tx1">
                    <a:tint val="75000"/>
                  </a:schemeClr>
                </a:solidFill>
              </a:rPr>
              <a:pPr algn="l">
                <a:spcAft>
                  <a:spcPts val="600"/>
                </a:spcAft>
              </a:pPr>
              <a:t>9</a:t>
            </a:fld>
            <a:endParaRPr lang="en-US">
              <a:solidFill>
                <a:schemeClr val="tx1">
                  <a:tint val="75000"/>
                </a:schemeClr>
              </a:solidFill>
            </a:endParaRPr>
          </a:p>
        </p:txBody>
      </p:sp>
    </p:spTree>
    <p:extLst>
      <p:ext uri="{BB962C8B-B14F-4D97-AF65-F5344CB8AC3E}">
        <p14:creationId xmlns:p14="http://schemas.microsoft.com/office/powerpoint/2010/main" val="35700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1677</TotalTime>
  <Words>708</Words>
  <Application>Microsoft Macintosh PowerPoint</Application>
  <PresentationFormat>Widescreen</PresentationFormat>
  <Paragraphs>93</Paragraphs>
  <Slides>23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DejaVuSerif</vt:lpstr>
      <vt:lpstr>TimesNewRomanPS</vt:lpstr>
      <vt:lpstr>TimesNewRomanPSMT</vt:lpstr>
      <vt:lpstr>Office Theme</vt:lpstr>
      <vt:lpstr>Chava Rosenfarb &amp; Simkha Bunim Shayevitch  Lodz Ghetto </vt:lpstr>
      <vt:lpstr>Simkha-Bunim Shayevitch: Poet of the Lodz Ghetto </vt:lpstr>
      <vt:lpstr>Simcha Bunim Shayevich and Chava Rosenfarb</vt:lpstr>
      <vt:lpstr>Chava Rosenfarb: Yesterday I perrished…. </vt:lpstr>
      <vt:lpstr>  לאָדזש Łódź </vt:lpstr>
      <vt:lpstr>PowerPoint Presentation</vt:lpstr>
      <vt:lpstr>PowerPoint Presentation</vt:lpstr>
      <vt:lpstr>PowerPoint Presentation</vt:lpstr>
      <vt:lpstr>Aus Lodz wird Liztmannstadt (1942) German propaganda documentary </vt:lpstr>
      <vt:lpstr>Litzmannstadt Ghetto, 1942</vt:lpstr>
      <vt:lpstr>Litzmannstadt Ghetto, 1942 </vt:lpstr>
      <vt:lpstr>PowerPoint Presentation</vt:lpstr>
      <vt:lpstr>PowerPoint Presentation</vt:lpstr>
      <vt:lpstr>Liztmannstadt Ghetto after the liquidation in June – August 1944 </vt:lpstr>
      <vt:lpstr>PowerPoint Presentation</vt:lpstr>
      <vt:lpstr>The murals of Bałuty/ Children of Bałuty project </vt:lpstr>
      <vt:lpstr>PowerPoint Presentation</vt:lpstr>
      <vt:lpstr>Radegast Station Museum </vt:lpstr>
      <vt:lpstr>Litzmannstadt Ghetto Model in Radegast Station Museum </vt:lpstr>
      <vt:lpstr>PowerPoint Presentation</vt:lpstr>
      <vt:lpstr>TheMarek Edelman Center for Dialogue in Łódź </vt:lpstr>
      <vt:lpstr>Survivors’ Park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Chava Rosenfarb  Lodz Ghetto </dc:title>
  <dc:creator>Urszula Chowaniec</dc:creator>
  <cp:lastModifiedBy>Urszula Chowaniec</cp:lastModifiedBy>
  <cp:revision>7</cp:revision>
  <dcterms:created xsi:type="dcterms:W3CDTF">2024-03-14T13:16:03Z</dcterms:created>
  <dcterms:modified xsi:type="dcterms:W3CDTF">2024-03-15T17:35:54Z</dcterms:modified>
</cp:coreProperties>
</file>