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1"/>
  </p:notes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54"/>
  </p:normalViewPr>
  <p:slideViewPr>
    <p:cSldViewPr snapToGrid="0">
      <p:cViewPr>
        <p:scale>
          <a:sx n="169" d="100"/>
          <a:sy n="169" d="100"/>
        </p:scale>
        <p:origin x="-4776" y="-2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57727-03BA-46C5-8717-29D163A2885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384FEA2-1709-45E0-A748-9CAC22847974}">
      <dgm:prSet/>
      <dgm:spPr/>
      <dgm:t>
        <a:bodyPr/>
        <a:lstStyle/>
        <a:p>
          <a:r>
            <a:rPr lang="en-SE"/>
            <a:t>Canadian Jewish Community: </a:t>
          </a:r>
          <a:r>
            <a:rPr lang="en-GB"/>
            <a:t>Positioned as the world's fourth-largest Jewish community, Canadian Jews contribute significantly to the global diaspora</a:t>
          </a:r>
          <a:endParaRPr lang="en-US"/>
        </a:p>
      </dgm:t>
    </dgm:pt>
    <dgm:pt modelId="{5971EA65-90A3-4DDF-922A-E179A3E4403A}" type="parTrans" cxnId="{41E11F22-1EB2-42F3-98A2-2EF0DE281843}">
      <dgm:prSet/>
      <dgm:spPr/>
      <dgm:t>
        <a:bodyPr/>
        <a:lstStyle/>
        <a:p>
          <a:endParaRPr lang="en-US"/>
        </a:p>
      </dgm:t>
    </dgm:pt>
    <dgm:pt modelId="{D109C65E-FE4C-4849-B463-CDE48BA90417}" type="sibTrans" cxnId="{41E11F22-1EB2-42F3-98A2-2EF0DE281843}">
      <dgm:prSet/>
      <dgm:spPr/>
      <dgm:t>
        <a:bodyPr/>
        <a:lstStyle/>
        <a:p>
          <a:endParaRPr lang="en-US"/>
        </a:p>
      </dgm:t>
    </dgm:pt>
    <dgm:pt modelId="{1E3D17ED-14EA-4BA2-8950-627AF01C8CE4}">
      <dgm:prSet/>
      <dgm:spPr/>
      <dgm:t>
        <a:bodyPr/>
        <a:lstStyle/>
        <a:p>
          <a:r>
            <a:rPr lang="en-GB"/>
            <a:t>As of 2021, Canada counted about 335,000 Jews, underscoring the vibrant presence of Jewish culture and heritage within its borders.</a:t>
          </a:r>
          <a:endParaRPr lang="en-US"/>
        </a:p>
      </dgm:t>
    </dgm:pt>
    <dgm:pt modelId="{C2AF9317-50FE-428D-9B67-BD55F9699DD6}" type="parTrans" cxnId="{7BF34C52-0C14-428C-9886-F9C78A81015A}">
      <dgm:prSet/>
      <dgm:spPr/>
      <dgm:t>
        <a:bodyPr/>
        <a:lstStyle/>
        <a:p>
          <a:endParaRPr lang="en-US"/>
        </a:p>
      </dgm:t>
    </dgm:pt>
    <dgm:pt modelId="{9F55277D-33F9-4374-BDB4-BE7F4F941E9C}" type="sibTrans" cxnId="{7BF34C52-0C14-428C-9886-F9C78A81015A}">
      <dgm:prSet/>
      <dgm:spPr/>
      <dgm:t>
        <a:bodyPr/>
        <a:lstStyle/>
        <a:p>
          <a:endParaRPr lang="en-US"/>
        </a:p>
      </dgm:t>
    </dgm:pt>
    <dgm:pt modelId="{21F7C72D-FCDF-8D40-8EEC-776459C3A633}" type="pres">
      <dgm:prSet presAssocID="{0C457727-03BA-46C5-8717-29D163A28854}" presName="Name0" presStyleCnt="0">
        <dgm:presLayoutVars>
          <dgm:dir/>
          <dgm:animLvl val="lvl"/>
          <dgm:resizeHandles val="exact"/>
        </dgm:presLayoutVars>
      </dgm:prSet>
      <dgm:spPr/>
    </dgm:pt>
    <dgm:pt modelId="{5A9A5CEA-B61C-CF47-A769-C8005A7BF7D1}" type="pres">
      <dgm:prSet presAssocID="{1E3D17ED-14EA-4BA2-8950-627AF01C8CE4}" presName="boxAndChildren" presStyleCnt="0"/>
      <dgm:spPr/>
    </dgm:pt>
    <dgm:pt modelId="{66C47F7C-E290-084B-B200-90548DA5DE6D}" type="pres">
      <dgm:prSet presAssocID="{1E3D17ED-14EA-4BA2-8950-627AF01C8CE4}" presName="parentTextBox" presStyleLbl="node1" presStyleIdx="0" presStyleCnt="2"/>
      <dgm:spPr/>
    </dgm:pt>
    <dgm:pt modelId="{24F73914-CD52-4C4B-97F7-9DF690BD0773}" type="pres">
      <dgm:prSet presAssocID="{D109C65E-FE4C-4849-B463-CDE48BA90417}" presName="sp" presStyleCnt="0"/>
      <dgm:spPr/>
    </dgm:pt>
    <dgm:pt modelId="{6E2A7144-A5E6-F641-8B88-35481DDB64EC}" type="pres">
      <dgm:prSet presAssocID="{D384FEA2-1709-45E0-A748-9CAC22847974}" presName="arrowAndChildren" presStyleCnt="0"/>
      <dgm:spPr/>
    </dgm:pt>
    <dgm:pt modelId="{87500B68-12DA-CC40-84DB-4D338ED5A16C}" type="pres">
      <dgm:prSet presAssocID="{D384FEA2-1709-45E0-A748-9CAC22847974}" presName="parentTextArrow" presStyleLbl="node1" presStyleIdx="1" presStyleCnt="2"/>
      <dgm:spPr/>
    </dgm:pt>
  </dgm:ptLst>
  <dgm:cxnLst>
    <dgm:cxn modelId="{41E11F22-1EB2-42F3-98A2-2EF0DE281843}" srcId="{0C457727-03BA-46C5-8717-29D163A28854}" destId="{D384FEA2-1709-45E0-A748-9CAC22847974}" srcOrd="0" destOrd="0" parTransId="{5971EA65-90A3-4DDF-922A-E179A3E4403A}" sibTransId="{D109C65E-FE4C-4849-B463-CDE48BA90417}"/>
    <dgm:cxn modelId="{2229F93E-595B-854E-8B54-559637D09C33}" type="presOf" srcId="{0C457727-03BA-46C5-8717-29D163A28854}" destId="{21F7C72D-FCDF-8D40-8EEC-776459C3A633}" srcOrd="0" destOrd="0" presId="urn:microsoft.com/office/officeart/2005/8/layout/process4"/>
    <dgm:cxn modelId="{7BF34C52-0C14-428C-9886-F9C78A81015A}" srcId="{0C457727-03BA-46C5-8717-29D163A28854}" destId="{1E3D17ED-14EA-4BA2-8950-627AF01C8CE4}" srcOrd="1" destOrd="0" parTransId="{C2AF9317-50FE-428D-9B67-BD55F9699DD6}" sibTransId="{9F55277D-33F9-4374-BDB4-BE7F4F941E9C}"/>
    <dgm:cxn modelId="{AFB3717C-1983-2B45-A52F-B0994FC4C3B7}" type="presOf" srcId="{D384FEA2-1709-45E0-A748-9CAC22847974}" destId="{87500B68-12DA-CC40-84DB-4D338ED5A16C}" srcOrd="0" destOrd="0" presId="urn:microsoft.com/office/officeart/2005/8/layout/process4"/>
    <dgm:cxn modelId="{6504E3D0-9E86-4E44-A021-CB74702B1B15}" type="presOf" srcId="{1E3D17ED-14EA-4BA2-8950-627AF01C8CE4}" destId="{66C47F7C-E290-084B-B200-90548DA5DE6D}" srcOrd="0" destOrd="0" presId="urn:microsoft.com/office/officeart/2005/8/layout/process4"/>
    <dgm:cxn modelId="{1DA339A0-278B-654D-B40D-E6B0102148F1}" type="presParOf" srcId="{21F7C72D-FCDF-8D40-8EEC-776459C3A633}" destId="{5A9A5CEA-B61C-CF47-A769-C8005A7BF7D1}" srcOrd="0" destOrd="0" presId="urn:microsoft.com/office/officeart/2005/8/layout/process4"/>
    <dgm:cxn modelId="{E227EDB0-9B76-8543-97AE-0232DD01B886}" type="presParOf" srcId="{5A9A5CEA-B61C-CF47-A769-C8005A7BF7D1}" destId="{66C47F7C-E290-084B-B200-90548DA5DE6D}" srcOrd="0" destOrd="0" presId="urn:microsoft.com/office/officeart/2005/8/layout/process4"/>
    <dgm:cxn modelId="{F4304CEC-0065-494B-9990-2FDF161458E7}" type="presParOf" srcId="{21F7C72D-FCDF-8D40-8EEC-776459C3A633}" destId="{24F73914-CD52-4C4B-97F7-9DF690BD0773}" srcOrd="1" destOrd="0" presId="urn:microsoft.com/office/officeart/2005/8/layout/process4"/>
    <dgm:cxn modelId="{7712F981-E9BE-814F-A2C5-EEC076DFD165}" type="presParOf" srcId="{21F7C72D-FCDF-8D40-8EEC-776459C3A633}" destId="{6E2A7144-A5E6-F641-8B88-35481DDB64EC}" srcOrd="2" destOrd="0" presId="urn:microsoft.com/office/officeart/2005/8/layout/process4"/>
    <dgm:cxn modelId="{CA0D8A46-69E0-784C-9230-F742A5CA569C}" type="presParOf" srcId="{6E2A7144-A5E6-F641-8B88-35481DDB64EC}" destId="{87500B68-12DA-CC40-84DB-4D338ED5A16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509DC-C8A6-44FE-940E-B38E03CC7A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5729589-C4AC-4A91-868D-CC1FCAB42C05}">
      <dgm:prSet/>
      <dgm:spPr/>
      <dgm:t>
        <a:bodyPr/>
        <a:lstStyle/>
        <a:p>
          <a:r>
            <a:rPr lang="en-GB"/>
            <a:t>Post-World War II, Canada embraced a more inclusive immigration policy, welcoming approximately 40,000 Holocaust survivors in the late 1940s.</a:t>
          </a:r>
          <a:endParaRPr lang="en-US"/>
        </a:p>
      </dgm:t>
    </dgm:pt>
    <dgm:pt modelId="{8F663556-82E3-4AB8-9B64-E810A9FDE94F}" type="parTrans" cxnId="{47EC40B1-5569-4801-8BC9-E85D778F3AE2}">
      <dgm:prSet/>
      <dgm:spPr/>
      <dgm:t>
        <a:bodyPr/>
        <a:lstStyle/>
        <a:p>
          <a:endParaRPr lang="en-US"/>
        </a:p>
      </dgm:t>
    </dgm:pt>
    <dgm:pt modelId="{87981D46-E147-4721-A0E8-374BCDD29F74}" type="sibTrans" cxnId="{47EC40B1-5569-4801-8BC9-E85D778F3AE2}">
      <dgm:prSet/>
      <dgm:spPr/>
      <dgm:t>
        <a:bodyPr/>
        <a:lstStyle/>
        <a:p>
          <a:endParaRPr lang="en-US"/>
        </a:p>
      </dgm:t>
    </dgm:pt>
    <dgm:pt modelId="{483643B2-2BA9-48E4-8EE7-ED97E30B02CD}">
      <dgm:prSet/>
      <dgm:spPr/>
      <dgm:t>
        <a:bodyPr/>
        <a:lstStyle/>
        <a:p>
          <a:r>
            <a:rPr lang="en-GB"/>
            <a:t>This influx marked a pivotal moment in Canada's history, demonstrating its commitment to providing opportunities for those seeking to rebuild their lives.</a:t>
          </a:r>
          <a:endParaRPr lang="en-US"/>
        </a:p>
      </dgm:t>
    </dgm:pt>
    <dgm:pt modelId="{01DB4D25-CD39-4717-8919-F673DA400173}" type="parTrans" cxnId="{38DF8979-2400-434F-AA97-431A339423D4}">
      <dgm:prSet/>
      <dgm:spPr/>
      <dgm:t>
        <a:bodyPr/>
        <a:lstStyle/>
        <a:p>
          <a:endParaRPr lang="en-US"/>
        </a:p>
      </dgm:t>
    </dgm:pt>
    <dgm:pt modelId="{73D477B4-1CF6-4EBF-BE53-EF18C6121AF5}" type="sibTrans" cxnId="{38DF8979-2400-434F-AA97-431A339423D4}">
      <dgm:prSet/>
      <dgm:spPr/>
      <dgm:t>
        <a:bodyPr/>
        <a:lstStyle/>
        <a:p>
          <a:endParaRPr lang="en-US"/>
        </a:p>
      </dgm:t>
    </dgm:pt>
    <dgm:pt modelId="{EA758FDE-7AE4-654B-9CE1-0F818CD3B0D2}" type="pres">
      <dgm:prSet presAssocID="{524509DC-C8A6-44FE-940E-B38E03CC7A65}" presName="linear" presStyleCnt="0">
        <dgm:presLayoutVars>
          <dgm:animLvl val="lvl"/>
          <dgm:resizeHandles val="exact"/>
        </dgm:presLayoutVars>
      </dgm:prSet>
      <dgm:spPr/>
    </dgm:pt>
    <dgm:pt modelId="{4768C115-E714-7745-851B-D511169C584D}" type="pres">
      <dgm:prSet presAssocID="{E5729589-C4AC-4A91-868D-CC1FCAB42C05}" presName="parentText" presStyleLbl="node1" presStyleIdx="0" presStyleCnt="2">
        <dgm:presLayoutVars>
          <dgm:chMax val="0"/>
          <dgm:bulletEnabled val="1"/>
        </dgm:presLayoutVars>
      </dgm:prSet>
      <dgm:spPr/>
    </dgm:pt>
    <dgm:pt modelId="{09945048-619A-8943-8976-90037E8CB0CF}" type="pres">
      <dgm:prSet presAssocID="{87981D46-E147-4721-A0E8-374BCDD29F74}" presName="spacer" presStyleCnt="0"/>
      <dgm:spPr/>
    </dgm:pt>
    <dgm:pt modelId="{3FBA3DF4-A697-4542-95AB-8283529B3575}" type="pres">
      <dgm:prSet presAssocID="{483643B2-2BA9-48E4-8EE7-ED97E30B02CD}" presName="parentText" presStyleLbl="node1" presStyleIdx="1" presStyleCnt="2">
        <dgm:presLayoutVars>
          <dgm:chMax val="0"/>
          <dgm:bulletEnabled val="1"/>
        </dgm:presLayoutVars>
      </dgm:prSet>
      <dgm:spPr/>
    </dgm:pt>
  </dgm:ptLst>
  <dgm:cxnLst>
    <dgm:cxn modelId="{D95BDA2B-BDBB-B147-8F76-8D2094753B7A}" type="presOf" srcId="{E5729589-C4AC-4A91-868D-CC1FCAB42C05}" destId="{4768C115-E714-7745-851B-D511169C584D}" srcOrd="0" destOrd="0" presId="urn:microsoft.com/office/officeart/2005/8/layout/vList2"/>
    <dgm:cxn modelId="{38DF8979-2400-434F-AA97-431A339423D4}" srcId="{524509DC-C8A6-44FE-940E-B38E03CC7A65}" destId="{483643B2-2BA9-48E4-8EE7-ED97E30B02CD}" srcOrd="1" destOrd="0" parTransId="{01DB4D25-CD39-4717-8919-F673DA400173}" sibTransId="{73D477B4-1CF6-4EBF-BE53-EF18C6121AF5}"/>
    <dgm:cxn modelId="{47EC40B1-5569-4801-8BC9-E85D778F3AE2}" srcId="{524509DC-C8A6-44FE-940E-B38E03CC7A65}" destId="{E5729589-C4AC-4A91-868D-CC1FCAB42C05}" srcOrd="0" destOrd="0" parTransId="{8F663556-82E3-4AB8-9B64-E810A9FDE94F}" sibTransId="{87981D46-E147-4721-A0E8-374BCDD29F74}"/>
    <dgm:cxn modelId="{C76AF7DA-697D-A141-BA49-846A73B3A602}" type="presOf" srcId="{483643B2-2BA9-48E4-8EE7-ED97E30B02CD}" destId="{3FBA3DF4-A697-4542-95AB-8283529B3575}" srcOrd="0" destOrd="0" presId="urn:microsoft.com/office/officeart/2005/8/layout/vList2"/>
    <dgm:cxn modelId="{BEB1A7E6-1BDC-1B4C-A1B6-AB45F57B26BB}" type="presOf" srcId="{524509DC-C8A6-44FE-940E-B38E03CC7A65}" destId="{EA758FDE-7AE4-654B-9CE1-0F818CD3B0D2}" srcOrd="0" destOrd="0" presId="urn:microsoft.com/office/officeart/2005/8/layout/vList2"/>
    <dgm:cxn modelId="{DD9E8D87-C540-D74B-9CA3-D2A94D5AC80F}" type="presParOf" srcId="{EA758FDE-7AE4-654B-9CE1-0F818CD3B0D2}" destId="{4768C115-E714-7745-851B-D511169C584D}" srcOrd="0" destOrd="0" presId="urn:microsoft.com/office/officeart/2005/8/layout/vList2"/>
    <dgm:cxn modelId="{8CA24014-69A4-B547-B0BB-F7C09BA5E120}" type="presParOf" srcId="{EA758FDE-7AE4-654B-9CE1-0F818CD3B0D2}" destId="{09945048-619A-8943-8976-90037E8CB0CF}" srcOrd="1" destOrd="0" presId="urn:microsoft.com/office/officeart/2005/8/layout/vList2"/>
    <dgm:cxn modelId="{380EB446-E3EF-DA49-9623-BEA8E85269C4}" type="presParOf" srcId="{EA758FDE-7AE4-654B-9CE1-0F818CD3B0D2}" destId="{3FBA3DF4-A697-4542-95AB-8283529B357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47F7C-E290-084B-B200-90548DA5DE6D}">
      <dsp:nvSpPr>
        <dsp:cNvPr id="0" name=""/>
        <dsp:cNvSpPr/>
      </dsp:nvSpPr>
      <dsp:spPr>
        <a:xfrm>
          <a:off x="0" y="3210443"/>
          <a:ext cx="5889686" cy="21063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a:t>As of 2021, Canada counted about 335,000 Jews, underscoring the vibrant presence of Jewish culture and heritage within its borders.</a:t>
          </a:r>
          <a:endParaRPr lang="en-US" sz="2600" kern="1200"/>
        </a:p>
      </dsp:txBody>
      <dsp:txXfrm>
        <a:off x="0" y="3210443"/>
        <a:ext cx="5889686" cy="2106398"/>
      </dsp:txXfrm>
    </dsp:sp>
    <dsp:sp modelId="{87500B68-12DA-CC40-84DB-4D338ED5A16C}">
      <dsp:nvSpPr>
        <dsp:cNvPr id="0" name=""/>
        <dsp:cNvSpPr/>
      </dsp:nvSpPr>
      <dsp:spPr>
        <a:xfrm rot="10800000">
          <a:off x="0" y="2398"/>
          <a:ext cx="5889686" cy="323964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SE" sz="2600" kern="1200"/>
            <a:t>Canadian Jewish Community: </a:t>
          </a:r>
          <a:r>
            <a:rPr lang="en-GB" sz="2600" kern="1200"/>
            <a:t>Positioned as the world's fourth-largest Jewish community, Canadian Jews contribute significantly to the global diaspora</a:t>
          </a:r>
          <a:endParaRPr lang="en-US" sz="2600" kern="1200"/>
        </a:p>
      </dsp:txBody>
      <dsp:txXfrm rot="10800000">
        <a:off x="0" y="2398"/>
        <a:ext cx="5889686" cy="2105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8C115-E714-7745-851B-D511169C584D}">
      <dsp:nvSpPr>
        <dsp:cNvPr id="0" name=""/>
        <dsp:cNvSpPr/>
      </dsp:nvSpPr>
      <dsp:spPr>
        <a:xfrm>
          <a:off x="0" y="39763"/>
          <a:ext cx="5295778" cy="27822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Post-World War II, Canada embraced a more inclusive immigration policy, welcoming approximately 40,000 Holocaust survivors in the late 1940s.</a:t>
          </a:r>
          <a:endParaRPr lang="en-US" sz="2900" kern="1200"/>
        </a:p>
      </dsp:txBody>
      <dsp:txXfrm>
        <a:off x="135819" y="175582"/>
        <a:ext cx="5024140" cy="2510622"/>
      </dsp:txXfrm>
    </dsp:sp>
    <dsp:sp modelId="{3FBA3DF4-A697-4542-95AB-8283529B3575}">
      <dsp:nvSpPr>
        <dsp:cNvPr id="0" name=""/>
        <dsp:cNvSpPr/>
      </dsp:nvSpPr>
      <dsp:spPr>
        <a:xfrm>
          <a:off x="0" y="2905544"/>
          <a:ext cx="5295778" cy="278226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This influx marked a pivotal moment in Canada's history, demonstrating its commitment to providing opportunities for those seeking to rebuild their lives.</a:t>
          </a:r>
          <a:endParaRPr lang="en-US" sz="2900" kern="1200"/>
        </a:p>
      </dsp:txBody>
      <dsp:txXfrm>
        <a:off x="135819" y="3041363"/>
        <a:ext cx="5024140" cy="25106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915E-114E-D346-8FAE-4BDA15918419}" type="datetimeFigureOut">
              <a:rPr lang="pl-PL" smtClean="0"/>
              <a:t>20.03.2024</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A854F-07B6-0144-A467-2D0527A9716C}" type="slidenum">
              <a:rPr lang="pl-PL" smtClean="0"/>
              <a:t>‹#›</a:t>
            </a:fld>
            <a:endParaRPr lang="pl-PL"/>
          </a:p>
        </p:txBody>
      </p:sp>
    </p:spTree>
    <p:extLst>
      <p:ext uri="{BB962C8B-B14F-4D97-AF65-F5344CB8AC3E}">
        <p14:creationId xmlns:p14="http://schemas.microsoft.com/office/powerpoint/2010/main" val="231598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66B0ED-EF42-A247-8422-985D7406626D}" type="datetime1">
              <a:rPr lang="sv-SE" smtClean="0"/>
              <a:t>2024-03-20</a:t>
            </a:fld>
            <a:endParaRPr lang="en-US"/>
          </a:p>
        </p:txBody>
      </p:sp>
      <p:sp>
        <p:nvSpPr>
          <p:cNvPr id="5" name="Footer Placeholder 4"/>
          <p:cNvSpPr>
            <a:spLocks noGrp="1"/>
          </p:cNvSpPr>
          <p:nvPr>
            <p:ph type="ftr" sz="quarter" idx="11"/>
          </p:nvPr>
        </p:nvSpPr>
        <p:spPr/>
        <p:txBody>
          <a:bodyPr/>
          <a:lstStyle/>
          <a:p>
            <a:r>
              <a:rPr lang="en-US"/>
              <a:t>Meeting 3 Chava Rosenfab The Greenhorn</a:t>
            </a:r>
          </a:p>
        </p:txBody>
      </p:sp>
      <p:sp>
        <p:nvSpPr>
          <p:cNvPr id="6" name="Slide Number Placeholder 5"/>
          <p:cNvSpPr>
            <a:spLocks noGrp="1"/>
          </p:cNvSpPr>
          <p:nvPr>
            <p:ph type="sldNum" sz="quarter" idx="12"/>
          </p:nvPr>
        </p:nvSpPr>
        <p:spPr/>
        <p:txBody>
          <a:bodyPr rIns="45720"/>
          <a:lstStyle/>
          <a:p>
            <a:fld id="{81D2C36F-4504-47C0-B82F-A167342A2754}"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4183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C27260-0415-6343-AB2F-E6413AA0BC26}" type="datetime1">
              <a:rPr lang="sv-SE" smtClean="0"/>
              <a:t>2024-03-20</a:t>
            </a:fld>
            <a:endParaRPr lang="en-US"/>
          </a:p>
        </p:txBody>
      </p:sp>
      <p:sp>
        <p:nvSpPr>
          <p:cNvPr id="5" name="Footer Placeholder 4"/>
          <p:cNvSpPr>
            <a:spLocks noGrp="1"/>
          </p:cNvSpPr>
          <p:nvPr>
            <p:ph type="ftr" sz="quarter" idx="11"/>
          </p:nvPr>
        </p:nvSpPr>
        <p:spPr/>
        <p:txBody>
          <a:bodyPr/>
          <a:lstStyle/>
          <a:p>
            <a:r>
              <a:rPr lang="en-US"/>
              <a:t>Meeting 3 Chava Rosenfab The Greenhorn</a:t>
            </a:r>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92835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993FAC-F164-4E48-8E5E-52C7745EB961}" type="datetime1">
              <a:rPr lang="sv-SE" smtClean="0"/>
              <a:t>2024-03-20</a:t>
            </a:fld>
            <a:endParaRPr lang="en-US"/>
          </a:p>
        </p:txBody>
      </p:sp>
      <p:sp>
        <p:nvSpPr>
          <p:cNvPr id="5" name="Footer Placeholder 4"/>
          <p:cNvSpPr>
            <a:spLocks noGrp="1"/>
          </p:cNvSpPr>
          <p:nvPr>
            <p:ph type="ftr" sz="quarter" idx="11"/>
          </p:nvPr>
        </p:nvSpPr>
        <p:spPr/>
        <p:txBody>
          <a:bodyPr/>
          <a:lstStyle/>
          <a:p>
            <a:r>
              <a:rPr lang="en-US"/>
              <a:t>Meeting 3 Chava Rosenfab The Greenhorn</a:t>
            </a:r>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81171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2651A3E-FAE2-1147-AE03-BF55C2D59868}" type="datetime1">
              <a:rPr lang="sv-SE" smtClean="0"/>
              <a:t>2024-03-20</a:t>
            </a:fld>
            <a:endParaRPr lang="en-US"/>
          </a:p>
        </p:txBody>
      </p:sp>
      <p:sp>
        <p:nvSpPr>
          <p:cNvPr id="5" name="Footer Placeholder 4"/>
          <p:cNvSpPr>
            <a:spLocks noGrp="1"/>
          </p:cNvSpPr>
          <p:nvPr>
            <p:ph type="ftr" sz="quarter" idx="11"/>
          </p:nvPr>
        </p:nvSpPr>
        <p:spPr/>
        <p:txBody>
          <a:bodyPr/>
          <a:lstStyle/>
          <a:p>
            <a:r>
              <a:rPr lang="en-US"/>
              <a:t>Meeting 3 Chava Rosenfab The Greenhorn</a:t>
            </a:r>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3122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6BADD8-E5CB-A849-941B-03B8D365649B}" type="datetime1">
              <a:rPr lang="sv-SE" smtClean="0"/>
              <a:t>2024-03-20</a:t>
            </a:fld>
            <a:endParaRPr lang="en-US"/>
          </a:p>
        </p:txBody>
      </p:sp>
      <p:sp>
        <p:nvSpPr>
          <p:cNvPr id="5" name="Footer Placeholder 4"/>
          <p:cNvSpPr>
            <a:spLocks noGrp="1"/>
          </p:cNvSpPr>
          <p:nvPr>
            <p:ph type="ftr" sz="quarter" idx="11"/>
          </p:nvPr>
        </p:nvSpPr>
        <p:spPr/>
        <p:txBody>
          <a:bodyPr/>
          <a:lstStyle/>
          <a:p>
            <a:r>
              <a:rPr lang="en-US"/>
              <a:t>Meeting 3 Chava Rosenfab The Greenhorn</a:t>
            </a:r>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963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4C7369-DAB7-5B43-B6E4-9BFA8753034F}" type="datetime1">
              <a:rPr lang="sv-SE" smtClean="0"/>
              <a:t>2024-03-20</a:t>
            </a:fld>
            <a:endParaRPr lang="en-US"/>
          </a:p>
        </p:txBody>
      </p:sp>
      <p:sp>
        <p:nvSpPr>
          <p:cNvPr id="6" name="Footer Placeholder 5"/>
          <p:cNvSpPr>
            <a:spLocks noGrp="1"/>
          </p:cNvSpPr>
          <p:nvPr>
            <p:ph type="ftr" sz="quarter" idx="11"/>
          </p:nvPr>
        </p:nvSpPr>
        <p:spPr/>
        <p:txBody>
          <a:bodyPr/>
          <a:lstStyle/>
          <a:p>
            <a:r>
              <a:rPr lang="en-US"/>
              <a:t>Meeting 3 Chava Rosenfab The Greenhorn</a:t>
            </a:r>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7004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8C4C2C2-2403-BF49-8E61-7D94E9882AF9}" type="datetime1">
              <a:rPr lang="sv-SE" smtClean="0"/>
              <a:t>2024-03-20</a:t>
            </a:fld>
            <a:endParaRPr lang="en-US"/>
          </a:p>
        </p:txBody>
      </p:sp>
      <p:sp>
        <p:nvSpPr>
          <p:cNvPr id="8" name="Footer Placeholder 7"/>
          <p:cNvSpPr>
            <a:spLocks noGrp="1"/>
          </p:cNvSpPr>
          <p:nvPr>
            <p:ph type="ftr" sz="quarter" idx="11"/>
          </p:nvPr>
        </p:nvSpPr>
        <p:spPr/>
        <p:txBody>
          <a:bodyPr/>
          <a:lstStyle/>
          <a:p>
            <a:r>
              <a:rPr lang="en-US"/>
              <a:t>Meeting 3 Chava Rosenfab The Greenhorn</a:t>
            </a:r>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102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1670A-BEC3-1D4B-80F3-75C74A4BC4C1}" type="datetime1">
              <a:rPr lang="sv-SE" smtClean="0"/>
              <a:t>2024-03-20</a:t>
            </a:fld>
            <a:endParaRPr lang="en-US"/>
          </a:p>
        </p:txBody>
      </p:sp>
      <p:sp>
        <p:nvSpPr>
          <p:cNvPr id="4" name="Footer Placeholder 3"/>
          <p:cNvSpPr>
            <a:spLocks noGrp="1"/>
          </p:cNvSpPr>
          <p:nvPr>
            <p:ph type="ftr" sz="quarter" idx="11"/>
          </p:nvPr>
        </p:nvSpPr>
        <p:spPr/>
        <p:txBody>
          <a:bodyPr/>
          <a:lstStyle/>
          <a:p>
            <a:r>
              <a:rPr lang="en-US"/>
              <a:t>Meeting 3 Chava Rosenfab The Greenhorn</a:t>
            </a:r>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655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E3CB328-416F-0F41-AFAF-C05F1DE5C2D5}" type="datetime1">
              <a:rPr lang="sv-SE" smtClean="0"/>
              <a:t>2024-03-20</a:t>
            </a:fld>
            <a:endParaRPr lang="en-US"/>
          </a:p>
        </p:txBody>
      </p:sp>
      <p:sp>
        <p:nvSpPr>
          <p:cNvPr id="3" name="Footer Placeholder 2"/>
          <p:cNvSpPr>
            <a:spLocks noGrp="1"/>
          </p:cNvSpPr>
          <p:nvPr>
            <p:ph type="ftr" sz="quarter" idx="11"/>
          </p:nvPr>
        </p:nvSpPr>
        <p:spPr/>
        <p:txBody>
          <a:bodyPr/>
          <a:lstStyle/>
          <a:p>
            <a:r>
              <a:rPr lang="en-US"/>
              <a:t>Meeting 3 Chava Rosenfab The Greenhorn</a:t>
            </a:r>
          </a:p>
        </p:txBody>
      </p:sp>
      <p:sp>
        <p:nvSpPr>
          <p:cNvPr id="4" name="Slide Number Placeholder 3"/>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8386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8AF7F0E-FD08-DF4A-8A89-8A9DCEBF5321}" type="datetime1">
              <a:rPr lang="sv-SE" smtClean="0"/>
              <a:t>2024-03-20</a:t>
            </a:fld>
            <a:endParaRPr lang="en-US"/>
          </a:p>
        </p:txBody>
      </p:sp>
      <p:sp>
        <p:nvSpPr>
          <p:cNvPr id="6" name="Footer Placeholder 5"/>
          <p:cNvSpPr>
            <a:spLocks noGrp="1"/>
          </p:cNvSpPr>
          <p:nvPr>
            <p:ph type="ftr" sz="quarter" idx="11"/>
          </p:nvPr>
        </p:nvSpPr>
        <p:spPr/>
        <p:txBody>
          <a:bodyPr/>
          <a:lstStyle/>
          <a:p>
            <a:r>
              <a:rPr lang="en-US"/>
              <a:t>Meeting 3 Chava Rosenfab The Greenhorn</a:t>
            </a:r>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29791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8C47A3C-CC97-4341-AD20-5C189887D3FA}" type="datetime1">
              <a:rPr lang="sv-SE" smtClean="0"/>
              <a:t>2024-03-20</a:t>
            </a:fld>
            <a:endParaRPr lang="en-US"/>
          </a:p>
        </p:txBody>
      </p:sp>
      <p:sp>
        <p:nvSpPr>
          <p:cNvPr id="6" name="Footer Placeholder 5"/>
          <p:cNvSpPr>
            <a:spLocks noGrp="1"/>
          </p:cNvSpPr>
          <p:nvPr>
            <p:ph type="ftr" sz="quarter" idx="11"/>
          </p:nvPr>
        </p:nvSpPr>
        <p:spPr/>
        <p:txBody>
          <a:bodyPr/>
          <a:lstStyle/>
          <a:p>
            <a:r>
              <a:rPr lang="en-US"/>
              <a:t>Meeting 3 Chava Rosenfab The Greenhorn</a:t>
            </a:r>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2964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56CA1A85-ED3D-D545-98F5-7FAD081C04C3}" type="datetime1">
              <a:rPr lang="sv-SE" smtClean="0"/>
              <a:t>2024-03-20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Meeting 3 Chava Rosenfab The Greenhorn</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1D2C36F-4504-47C0-B82F-A167342A2754}"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172554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iddishbookcenter.org/collections/yiddish-books/spb-nybc200663/rozshanski-shemuel-kanadish-antologye-27-bilder-un-reproduktsyes-fragmentn-fun-vol-62"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hyperlink" Target="https://www.cbc.ca/news/canada/toronto/tailor-project-event-1.5117808#:~:text=Formerly%20known%20as%20the%20%22garment,work%20in%20the%20clothing%20industr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 name="Picture 3" descr="Orange white and black abstract pattern">
            <a:extLst>
              <a:ext uri="{FF2B5EF4-FFF2-40B4-BE49-F238E27FC236}">
                <a16:creationId xmlns:a16="http://schemas.microsoft.com/office/drawing/2014/main" id="{AEC76C68-69F3-EC4D-70AF-3BC4C686561F}"/>
              </a:ext>
            </a:extLst>
          </p:cNvPr>
          <p:cNvPicPr>
            <a:picLocks noChangeAspect="1"/>
          </p:cNvPicPr>
          <p:nvPr/>
        </p:nvPicPr>
        <p:blipFill rotWithShape="1">
          <a:blip r:embed="rId3">
            <a:alphaModFix amt="35000"/>
          </a:blip>
          <a:srcRect t="19209" b="40150"/>
          <a:stretch/>
        </p:blipFill>
        <p:spPr>
          <a:xfrm>
            <a:off x="19965" y="-2"/>
            <a:ext cx="12191695" cy="6858000"/>
          </a:xfrm>
          <a:prstGeom prst="rect">
            <a:avLst/>
          </a:prstGeom>
        </p:spPr>
      </p:pic>
      <p:pic>
        <p:nvPicPr>
          <p:cNvPr id="16" name="Picture 15">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62B47B5-A2E9-9107-0A67-7143308398C7}"/>
              </a:ext>
            </a:extLst>
          </p:cNvPr>
          <p:cNvSpPr>
            <a:spLocks noGrp="1"/>
          </p:cNvSpPr>
          <p:nvPr>
            <p:ph type="ctrTitle"/>
          </p:nvPr>
        </p:nvSpPr>
        <p:spPr>
          <a:xfrm>
            <a:off x="2292054" y="3428998"/>
            <a:ext cx="5816024" cy="2623459"/>
          </a:xfrm>
        </p:spPr>
        <p:txBody>
          <a:bodyPr>
            <a:normAutofit/>
          </a:bodyPr>
          <a:lstStyle/>
          <a:p>
            <a:r>
              <a:rPr lang="pl-PL" sz="6600"/>
              <a:t>The art of short story</a:t>
            </a:r>
          </a:p>
        </p:txBody>
      </p:sp>
      <p:sp>
        <p:nvSpPr>
          <p:cNvPr id="3" name="Subtitle 2">
            <a:extLst>
              <a:ext uri="{FF2B5EF4-FFF2-40B4-BE49-F238E27FC236}">
                <a16:creationId xmlns:a16="http://schemas.microsoft.com/office/drawing/2014/main" id="{694DCE1F-728E-BA6E-F368-B9455F5BCBF3}"/>
              </a:ext>
            </a:extLst>
          </p:cNvPr>
          <p:cNvSpPr>
            <a:spLocks noGrp="1"/>
          </p:cNvSpPr>
          <p:nvPr>
            <p:ph type="subTitle" idx="1"/>
          </p:nvPr>
        </p:nvSpPr>
        <p:spPr>
          <a:xfrm>
            <a:off x="2451093" y="2268786"/>
            <a:ext cx="5676648" cy="1160213"/>
          </a:xfrm>
        </p:spPr>
        <p:txBody>
          <a:bodyPr>
            <a:normAutofit/>
          </a:bodyPr>
          <a:lstStyle/>
          <a:p>
            <a:r>
              <a:rPr lang="pl-PL" sz="2000"/>
              <a:t>Chava Rosenfarb The Greenhorn </a:t>
            </a:r>
          </a:p>
        </p:txBody>
      </p:sp>
      <p:sp>
        <p:nvSpPr>
          <p:cNvPr id="18" name="Rectangle 17">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EAC14C0-495F-0376-1EAE-78F02B484128}"/>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smtClean="0"/>
              <a:pPr>
                <a:lnSpc>
                  <a:spcPct val="90000"/>
                </a:lnSpc>
                <a:spcAft>
                  <a:spcPts val="600"/>
                </a:spcAft>
              </a:pPr>
              <a:t>1</a:t>
            </a:fld>
            <a:endParaRPr lang="en-US" sz="1500"/>
          </a:p>
        </p:txBody>
      </p:sp>
      <p:sp>
        <p:nvSpPr>
          <p:cNvPr id="5" name="Date Placeholder 4">
            <a:extLst>
              <a:ext uri="{FF2B5EF4-FFF2-40B4-BE49-F238E27FC236}">
                <a16:creationId xmlns:a16="http://schemas.microsoft.com/office/drawing/2014/main" id="{FBEAFE69-C678-F82F-1D3F-12BAA0D7F047}"/>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F9F292F4-CF55-434B-85D8-0558FE2E8674}" type="datetime1">
              <a:rPr lang="sv-SE" smtClean="0"/>
              <a:pPr>
                <a:lnSpc>
                  <a:spcPct val="90000"/>
                </a:lnSpc>
                <a:spcAft>
                  <a:spcPts val="600"/>
                </a:spcAft>
              </a:pPr>
              <a:t>2024-03-20</a:t>
            </a:fld>
            <a:endParaRPr lang="en-US"/>
          </a:p>
        </p:txBody>
      </p:sp>
      <p:sp>
        <p:nvSpPr>
          <p:cNvPr id="6" name="Footer Placeholder 5">
            <a:extLst>
              <a:ext uri="{FF2B5EF4-FFF2-40B4-BE49-F238E27FC236}">
                <a16:creationId xmlns:a16="http://schemas.microsoft.com/office/drawing/2014/main" id="{AA6E1A0B-B5E9-A61C-A886-83A9CB20C0AB}"/>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Meeting 3 Chava Rosenfab The Greenhorn</a:t>
            </a:r>
          </a:p>
        </p:txBody>
      </p:sp>
      <p:sp>
        <p:nvSpPr>
          <p:cNvPr id="20" name="Rectangle 19">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3" name="Rectangle 1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132E3EF4-7842-082C-4C86-82DFBB106730}"/>
              </a:ext>
            </a:extLst>
          </p:cNvPr>
          <p:cNvSpPr>
            <a:spLocks noGrp="1"/>
          </p:cNvSpPr>
          <p:nvPr>
            <p:ph type="title"/>
          </p:nvPr>
        </p:nvSpPr>
        <p:spPr>
          <a:xfrm>
            <a:off x="1389300" y="1201723"/>
            <a:ext cx="2888120" cy="4454554"/>
          </a:xfrm>
        </p:spPr>
        <p:txBody>
          <a:bodyPr anchor="ctr">
            <a:normAutofit/>
          </a:bodyPr>
          <a:lstStyle/>
          <a:p>
            <a:r>
              <a:rPr lang="en-GB" sz="3300" b="1" i="1" u="none" strike="noStrike">
                <a:effectLst/>
                <a:latin typeface="Arial" panose="020B0604020202020204" pitchFamily="34" charset="0"/>
              </a:rPr>
              <a:t>Mystery and Manners: Occasional Prose</a:t>
            </a:r>
            <a:r>
              <a:rPr lang="en-GB" sz="3300" b="1" i="0" u="none" strike="noStrike">
                <a:effectLst/>
                <a:latin typeface="Arial" panose="020B0604020202020204" pitchFamily="34" charset="0"/>
              </a:rPr>
              <a:t> (1969)</a:t>
            </a:r>
          </a:p>
        </p:txBody>
      </p:sp>
      <p:sp>
        <p:nvSpPr>
          <p:cNvPr id="17" name="Rectangle 16">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6" name="Slide Number Placeholder 5">
            <a:extLst>
              <a:ext uri="{FF2B5EF4-FFF2-40B4-BE49-F238E27FC236}">
                <a16:creationId xmlns:a16="http://schemas.microsoft.com/office/drawing/2014/main" id="{3738190B-529A-65DF-D71D-99197FC0A34D}"/>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a:solidFill>
                  <a:schemeClr val="bg1"/>
                </a:solidFill>
              </a:rPr>
              <a:pPr>
                <a:lnSpc>
                  <a:spcPct val="90000"/>
                </a:lnSpc>
                <a:spcAft>
                  <a:spcPts val="600"/>
                </a:spcAft>
              </a:pPr>
              <a:t>2</a:t>
            </a:fld>
            <a:endParaRPr lang="en-US" sz="1500">
              <a:solidFill>
                <a:schemeClr val="bg1"/>
              </a:solidFill>
            </a:endParaRPr>
          </a:p>
        </p:txBody>
      </p:sp>
      <p:sp>
        <p:nvSpPr>
          <p:cNvPr id="4" name="Date Placeholder 3">
            <a:extLst>
              <a:ext uri="{FF2B5EF4-FFF2-40B4-BE49-F238E27FC236}">
                <a16:creationId xmlns:a16="http://schemas.microsoft.com/office/drawing/2014/main" id="{54CD264C-B5FD-935A-B4C1-6F8365B56492}"/>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ECCE43E4-F30D-E24C-8781-E203637E0D86}" type="datetime1">
              <a:rPr lang="sv-SE">
                <a:solidFill>
                  <a:schemeClr val="bg1"/>
                </a:solidFill>
              </a:rPr>
              <a:pPr>
                <a:lnSpc>
                  <a:spcPct val="90000"/>
                </a:lnSpc>
                <a:spcAft>
                  <a:spcPts val="600"/>
                </a:spcAft>
              </a:pPr>
              <a:t>2024-03-20</a:t>
            </a:fld>
            <a:endParaRPr lang="en-US">
              <a:solidFill>
                <a:schemeClr val="bg1"/>
              </a:solidFill>
            </a:endParaRPr>
          </a:p>
        </p:txBody>
      </p:sp>
      <p:sp>
        <p:nvSpPr>
          <p:cNvPr id="5" name="Footer Placeholder 4">
            <a:extLst>
              <a:ext uri="{FF2B5EF4-FFF2-40B4-BE49-F238E27FC236}">
                <a16:creationId xmlns:a16="http://schemas.microsoft.com/office/drawing/2014/main" id="{CC09DF17-DE0E-0C49-7A3A-57521298C23D}"/>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solidFill>
                  <a:schemeClr val="bg1"/>
                </a:solidFill>
              </a:rPr>
              <a:t>Meeting 3 Chava Rosenfab The Greenhorn</a:t>
            </a:r>
          </a:p>
        </p:txBody>
      </p:sp>
      <p:sp>
        <p:nvSpPr>
          <p:cNvPr id="19" name="Rectangle 1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Content Placeholder 2">
            <a:extLst>
              <a:ext uri="{FF2B5EF4-FFF2-40B4-BE49-F238E27FC236}">
                <a16:creationId xmlns:a16="http://schemas.microsoft.com/office/drawing/2014/main" id="{27F28863-FCAF-7282-FE9C-FB5B649C83FF}"/>
              </a:ext>
            </a:extLst>
          </p:cNvPr>
          <p:cNvSpPr>
            <a:spLocks noGrp="1"/>
          </p:cNvSpPr>
          <p:nvPr>
            <p:ph idx="1"/>
          </p:nvPr>
        </p:nvSpPr>
        <p:spPr>
          <a:xfrm>
            <a:off x="5329969" y="647750"/>
            <a:ext cx="5850936" cy="5571066"/>
          </a:xfrm>
        </p:spPr>
        <p:txBody>
          <a:bodyPr anchor="ctr">
            <a:normAutofit/>
          </a:bodyPr>
          <a:lstStyle/>
          <a:p>
            <a:pPr marL="0" indent="0">
              <a:lnSpc>
                <a:spcPct val="110000"/>
              </a:lnSpc>
              <a:buNone/>
            </a:pPr>
            <a:r>
              <a:rPr lang="en-AU" sz="1500" dirty="0"/>
              <a:t>“I prefer to talk about the </a:t>
            </a:r>
            <a:r>
              <a:rPr lang="en-AU" sz="1500" b="1" dirty="0"/>
              <a:t>meaning</a:t>
            </a:r>
            <a:r>
              <a:rPr lang="en-AU" sz="1500" dirty="0"/>
              <a:t> in a story rather than the theme of a story. People talk about the theme of a story as if the theme were like the string that a sack of chicken feed is tied with. They think that if you can pick out the theme, the way you pick the right thread in the chicken-feed sack, you can rip the story open and feed the chickens. But this is not the way meaning works in fiction.</a:t>
            </a:r>
          </a:p>
          <a:p>
            <a:pPr marL="0" indent="0">
              <a:lnSpc>
                <a:spcPct val="110000"/>
              </a:lnSpc>
              <a:buNone/>
            </a:pPr>
            <a:r>
              <a:rPr lang="en-AU" sz="1500" dirty="0"/>
              <a:t>When you can state the theme of a story, when you can separate it from the story itself, then you can be sure the story is not a very good one. The meaning of a story has to be embodied in it, and has to be made concrete in it. A story is a way to say </a:t>
            </a:r>
            <a:r>
              <a:rPr lang="en-AU" sz="1500" b="1" dirty="0"/>
              <a:t>something that can’t be said any other way</a:t>
            </a:r>
            <a:r>
              <a:rPr lang="en-AU" sz="1500" dirty="0"/>
              <a:t>, and it takes every word in the story to say what the meaning is. You tell a story because a statement would be inadequate. When anybody asks what a story is about, the only proper thing is to tell him to read the story. The meaning of fiction is not abstract meaning but experienced meaning, and the purpose of making statements about the meaning of a story is only to help you experience that meaning more fully.”</a:t>
            </a:r>
          </a:p>
          <a:p>
            <a:pPr>
              <a:lnSpc>
                <a:spcPct val="110000"/>
              </a:lnSpc>
            </a:pPr>
            <a:r>
              <a:rPr lang="en-AU" sz="1500" dirty="0"/>
              <a:t>— Flannery O’Connor “Writing Short Stories”</a:t>
            </a:r>
          </a:p>
        </p:txBody>
      </p:sp>
    </p:spTree>
    <p:extLst>
      <p:ext uri="{BB962C8B-B14F-4D97-AF65-F5344CB8AC3E}">
        <p14:creationId xmlns:p14="http://schemas.microsoft.com/office/powerpoint/2010/main" val="34267827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9" name="Rectangle 18">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1" name="Rectangle 20">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3" name="Rectangle 22">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5" name="TextBox 24">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7" name="Rectangle 26">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6AEE1-DB20-E9F6-7C92-A1262EAE1988}"/>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2500" u="none" strike="noStrike"/>
              <a:t>The Art of the Short Story, edited by Dana Gioia and R.S. Gwynn</a:t>
            </a:r>
            <a:br>
              <a:rPr lang="en-US" sz="2500"/>
            </a:br>
            <a:endParaRPr lang="en-US" sz="2500"/>
          </a:p>
        </p:txBody>
      </p:sp>
      <p:sp>
        <p:nvSpPr>
          <p:cNvPr id="6" name="Slide Number Placeholder 5">
            <a:extLst>
              <a:ext uri="{FF2B5EF4-FFF2-40B4-BE49-F238E27FC236}">
                <a16:creationId xmlns:a16="http://schemas.microsoft.com/office/drawing/2014/main" id="{5801D1F7-2DF7-69A3-2334-B9AB363FC19E}"/>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81D2C36F-4504-47C0-B82F-A167342A2754}" type="slidenum">
              <a:rPr lang="en-US" sz="1500" smtClean="0"/>
              <a:pPr>
                <a:lnSpc>
                  <a:spcPct val="90000"/>
                </a:lnSpc>
                <a:spcAft>
                  <a:spcPts val="600"/>
                </a:spcAft>
              </a:pPr>
              <a:t>3</a:t>
            </a:fld>
            <a:endParaRPr lang="en-US" sz="1500"/>
          </a:p>
        </p:txBody>
      </p:sp>
      <p:sp>
        <p:nvSpPr>
          <p:cNvPr id="4" name="Date Placeholder 3">
            <a:extLst>
              <a:ext uri="{FF2B5EF4-FFF2-40B4-BE49-F238E27FC236}">
                <a16:creationId xmlns:a16="http://schemas.microsoft.com/office/drawing/2014/main" id="{685EA008-818E-4A14-3E03-43B2954AE4E0}"/>
              </a:ext>
            </a:extLst>
          </p:cNvPr>
          <p:cNvSpPr>
            <a:spLocks noGrp="1"/>
          </p:cNvSpPr>
          <p:nvPr>
            <p:ph type="dt" sz="half" idx="10"/>
          </p:nvPr>
        </p:nvSpPr>
        <p:spPr>
          <a:xfrm rot="5400000">
            <a:off x="-810065" y="5270604"/>
            <a:ext cx="2662729" cy="182880"/>
          </a:xfrm>
        </p:spPr>
        <p:txBody>
          <a:bodyPr vert="horz" lIns="91440" tIns="18288" rIns="91440" bIns="45720" rtlCol="0" anchor="t">
            <a:normAutofit/>
          </a:bodyPr>
          <a:lstStyle/>
          <a:p>
            <a:pPr>
              <a:lnSpc>
                <a:spcPct val="90000"/>
              </a:lnSpc>
              <a:spcAft>
                <a:spcPts val="600"/>
              </a:spcAft>
            </a:pPr>
            <a:fld id="{A95805F6-AAF4-D647-959A-BF32D60FE2B8}" type="datetime1">
              <a:rPr lang="en-US" smtClean="0"/>
              <a:pPr>
                <a:lnSpc>
                  <a:spcPct val="90000"/>
                </a:lnSpc>
                <a:spcAft>
                  <a:spcPts val="600"/>
                </a:spcAft>
              </a:pPr>
              <a:t>3/20/24</a:t>
            </a:fld>
            <a:endParaRPr lang="en-US"/>
          </a:p>
        </p:txBody>
      </p:sp>
      <p:sp>
        <p:nvSpPr>
          <p:cNvPr id="5" name="Footer Placeholder 4">
            <a:extLst>
              <a:ext uri="{FF2B5EF4-FFF2-40B4-BE49-F238E27FC236}">
                <a16:creationId xmlns:a16="http://schemas.microsoft.com/office/drawing/2014/main" id="{B65DC2D4-5094-677C-6117-6B58B931227A}"/>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b="1" cap="all" spc="300" baseline="0"/>
              <a:t>Meeting 3 Chava Rosenfab The Greenhorn</a:t>
            </a:r>
          </a:p>
        </p:txBody>
      </p:sp>
      <p:pic>
        <p:nvPicPr>
          <p:cNvPr id="8" name="Content Placeholder 7" descr="A book cover with a group of people&#10;&#10;Description automatically generated">
            <a:extLst>
              <a:ext uri="{FF2B5EF4-FFF2-40B4-BE49-F238E27FC236}">
                <a16:creationId xmlns:a16="http://schemas.microsoft.com/office/drawing/2014/main" id="{8CC30249-09AE-245B-B31B-48BF1D3F5F84}"/>
              </a:ext>
            </a:extLst>
          </p:cNvPr>
          <p:cNvPicPr>
            <a:picLocks noGrp="1" noChangeAspect="1"/>
          </p:cNvPicPr>
          <p:nvPr>
            <p:ph idx="1"/>
          </p:nvPr>
        </p:nvPicPr>
        <p:blipFill>
          <a:blip r:embed="rId5"/>
          <a:stretch>
            <a:fillRect/>
          </a:stretch>
        </p:blipFill>
        <p:spPr>
          <a:xfrm>
            <a:off x="6181283" y="647191"/>
            <a:ext cx="3824250"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9" name="Rectangle 38">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3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77F63-B7D7-DA15-E73A-0CB28E4EC739}"/>
              </a:ext>
            </a:extLst>
          </p:cNvPr>
          <p:cNvSpPr>
            <a:spLocks noGrp="1"/>
          </p:cNvSpPr>
          <p:nvPr>
            <p:ph type="title"/>
          </p:nvPr>
        </p:nvSpPr>
        <p:spPr>
          <a:xfrm>
            <a:off x="6369475" y="808056"/>
            <a:ext cx="4203364" cy="1077229"/>
          </a:xfrm>
        </p:spPr>
        <p:txBody>
          <a:bodyPr>
            <a:normAutofit/>
          </a:bodyPr>
          <a:lstStyle/>
          <a:p>
            <a:pPr algn="l"/>
            <a:r>
              <a:rPr lang="en-GB" sz="2100"/>
              <a:t>Story telling as a bridge between tradition and modernity </a:t>
            </a:r>
          </a:p>
        </p:txBody>
      </p:sp>
      <p:sp>
        <p:nvSpPr>
          <p:cNvPr id="6" name="Slide Number Placeholder 5">
            <a:extLst>
              <a:ext uri="{FF2B5EF4-FFF2-40B4-BE49-F238E27FC236}">
                <a16:creationId xmlns:a16="http://schemas.microsoft.com/office/drawing/2014/main" id="{C0427A3F-93EF-F8B1-4573-0517FED31A8D}"/>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smtClean="0"/>
              <a:pPr>
                <a:lnSpc>
                  <a:spcPct val="90000"/>
                </a:lnSpc>
                <a:spcAft>
                  <a:spcPts val="600"/>
                </a:spcAft>
              </a:pPr>
              <a:t>4</a:t>
            </a:fld>
            <a:endParaRPr lang="en-US" sz="1500"/>
          </a:p>
        </p:txBody>
      </p:sp>
      <p:sp>
        <p:nvSpPr>
          <p:cNvPr id="4" name="Date Placeholder 3">
            <a:extLst>
              <a:ext uri="{FF2B5EF4-FFF2-40B4-BE49-F238E27FC236}">
                <a16:creationId xmlns:a16="http://schemas.microsoft.com/office/drawing/2014/main" id="{3BFD432C-664F-9B9A-3C58-454093C5616E}"/>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E2BB090D-D572-D64B-853A-182A41CC0235}" type="datetime1">
              <a:rPr lang="sv-SE" smtClean="0"/>
              <a:pPr>
                <a:lnSpc>
                  <a:spcPct val="90000"/>
                </a:lnSpc>
                <a:spcAft>
                  <a:spcPts val="600"/>
                </a:spcAft>
              </a:pPr>
              <a:t>2024-03-20</a:t>
            </a:fld>
            <a:endParaRPr lang="en-US"/>
          </a:p>
        </p:txBody>
      </p:sp>
      <p:sp>
        <p:nvSpPr>
          <p:cNvPr id="5" name="Footer Placeholder 4">
            <a:extLst>
              <a:ext uri="{FF2B5EF4-FFF2-40B4-BE49-F238E27FC236}">
                <a16:creationId xmlns:a16="http://schemas.microsoft.com/office/drawing/2014/main" id="{12FE30EC-4907-DBE9-419C-D520CA6A0ACF}"/>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Meeting 3 Chava Rosenfab The Greenhorn</a:t>
            </a:r>
          </a:p>
        </p:txBody>
      </p:sp>
      <p:pic>
        <p:nvPicPr>
          <p:cNvPr id="8" name="Picture 7" descr="A red cover with a black and white image of a person riding a carriage&#10;&#10;Description automatically generated">
            <a:extLst>
              <a:ext uri="{FF2B5EF4-FFF2-40B4-BE49-F238E27FC236}">
                <a16:creationId xmlns:a16="http://schemas.microsoft.com/office/drawing/2014/main" id="{926FE03E-C5BE-E1C7-D09C-B483E619166D}"/>
              </a:ext>
            </a:extLst>
          </p:cNvPr>
          <p:cNvPicPr>
            <a:picLocks noChangeAspect="1"/>
          </p:cNvPicPr>
          <p:nvPr/>
        </p:nvPicPr>
        <p:blipFill rotWithShape="1">
          <a:blip r:embed="rId5"/>
          <a:srcRect l="2038" r="2038"/>
          <a:stretch/>
        </p:blipFill>
        <p:spPr>
          <a:xfrm>
            <a:off x="1005401" y="227"/>
            <a:ext cx="4424045" cy="6858000"/>
          </a:xfrm>
          <a:prstGeom prst="rect">
            <a:avLst/>
          </a:prstGeom>
          <a:ln w="12700">
            <a:solidFill>
              <a:schemeClr val="tx1"/>
            </a:solidFill>
          </a:ln>
        </p:spPr>
      </p:pic>
      <p:sp>
        <p:nvSpPr>
          <p:cNvPr id="23" name="Rectangle 22">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922FB4-EBA4-6FD4-B8E8-F59AB224CF61}"/>
              </a:ext>
            </a:extLst>
          </p:cNvPr>
          <p:cNvSpPr>
            <a:spLocks noGrp="1"/>
          </p:cNvSpPr>
          <p:nvPr>
            <p:ph idx="1"/>
          </p:nvPr>
        </p:nvSpPr>
        <p:spPr>
          <a:xfrm>
            <a:off x="6369474" y="2052116"/>
            <a:ext cx="4203365" cy="3997828"/>
          </a:xfrm>
        </p:spPr>
        <p:txBody>
          <a:bodyPr>
            <a:normAutofit/>
          </a:bodyPr>
          <a:lstStyle/>
          <a:p>
            <a:pPr>
              <a:lnSpc>
                <a:spcPct val="110000"/>
              </a:lnSpc>
            </a:pPr>
            <a:r>
              <a:rPr lang="pl-PL" sz="1700"/>
              <a:t>Tradition of education, Midrashim </a:t>
            </a:r>
          </a:p>
          <a:p>
            <a:pPr>
              <a:lnSpc>
                <a:spcPct val="110000"/>
              </a:lnSpc>
            </a:pPr>
            <a:endParaRPr lang="pl-PL" sz="1700"/>
          </a:p>
          <a:p>
            <a:pPr>
              <a:lnSpc>
                <a:spcPct val="110000"/>
              </a:lnSpc>
            </a:pPr>
            <a:r>
              <a:rPr lang="pl-PL" sz="1700"/>
              <a:t>Nakhman of Breslov: </a:t>
            </a:r>
            <a:r>
              <a:rPr lang="pl-PL" sz="1700" i="1"/>
              <a:t>The Lost Princess, The Emperor and the King, The Son Who Could Not Walk, The King Who Decreed Conversion, The Humble King, The Fly and the Spider.</a:t>
            </a:r>
          </a:p>
          <a:p>
            <a:pPr>
              <a:lnSpc>
                <a:spcPct val="110000"/>
              </a:lnSpc>
            </a:pPr>
            <a:endParaRPr lang="pl-PL" sz="1700"/>
          </a:p>
          <a:p>
            <a:pPr>
              <a:lnSpc>
                <a:spcPct val="110000"/>
              </a:lnSpc>
            </a:pPr>
            <a:r>
              <a:rPr lang="pl-PL" sz="1700"/>
              <a:t>Yiddish literature: Mendele Mocher Sforim, Sholem Aleichem, I.L. Perez </a:t>
            </a:r>
          </a:p>
          <a:p>
            <a:pPr>
              <a:lnSpc>
                <a:spcPct val="110000"/>
              </a:lnSpc>
            </a:pPr>
            <a:endParaRPr lang="pl-PL" sz="1700"/>
          </a:p>
          <a:p>
            <a:pPr>
              <a:lnSpc>
                <a:spcPct val="110000"/>
              </a:lnSpc>
            </a:pPr>
            <a:endParaRPr lang="pl-PL" sz="1700"/>
          </a:p>
          <a:p>
            <a:pPr>
              <a:lnSpc>
                <a:spcPct val="110000"/>
              </a:lnSpc>
            </a:pPr>
            <a:endParaRPr lang="pl-PL" sz="1700"/>
          </a:p>
        </p:txBody>
      </p:sp>
      <p:sp>
        <p:nvSpPr>
          <p:cNvPr id="25" name="Rectangle 24">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30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9" name="Rectangle 1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1" name="Rectangle 2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3" name="Rectangle 2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5" name="TextBox 2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7" name="Rectangle 26">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D4D6E-0D86-8A98-C4FA-839878CD5CC3}"/>
              </a:ext>
            </a:extLst>
          </p:cNvPr>
          <p:cNvSpPr>
            <a:spLocks noGrp="1"/>
          </p:cNvSpPr>
          <p:nvPr>
            <p:ph type="title"/>
          </p:nvPr>
        </p:nvSpPr>
        <p:spPr>
          <a:xfrm>
            <a:off x="1969804" y="3428998"/>
            <a:ext cx="2819723" cy="2782477"/>
          </a:xfrm>
        </p:spPr>
        <p:txBody>
          <a:bodyPr vert="horz" lIns="91440" tIns="45720" rIns="91440" bIns="45720" rtlCol="0" anchor="t">
            <a:normAutofit/>
          </a:bodyPr>
          <a:lstStyle/>
          <a:p>
            <a:r>
              <a:rPr lang="en-US" sz="1700"/>
              <a:t>דער גרינער </a:t>
            </a:r>
            <a:br>
              <a:rPr lang="en-US" sz="1700"/>
            </a:br>
            <a:r>
              <a:rPr lang="en-US" sz="1700">
                <a:hlinkClick r:id="rId5"/>
              </a:rPr>
              <a:t>https://www.yiddishbookcenter.org/collections/yiddish-books/spb-nybc200663/rozshanski-shemuel-kanadish-antologye-27-bilder-un-reproduktsyes-fragmentn-fun-vol-62</a:t>
            </a:r>
            <a:br>
              <a:rPr lang="en-US" sz="1700"/>
            </a:br>
            <a:endParaRPr lang="en-US" sz="1700"/>
          </a:p>
        </p:txBody>
      </p:sp>
      <p:sp>
        <p:nvSpPr>
          <p:cNvPr id="6" name="Slide Number Placeholder 5">
            <a:extLst>
              <a:ext uri="{FF2B5EF4-FFF2-40B4-BE49-F238E27FC236}">
                <a16:creationId xmlns:a16="http://schemas.microsoft.com/office/drawing/2014/main" id="{C574A9FF-7DFB-69E9-D92F-3810A18052E8}"/>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81D2C36F-4504-47C0-B82F-A167342A2754}" type="slidenum">
              <a:rPr lang="en-US" sz="1500" smtClean="0"/>
              <a:pPr>
                <a:lnSpc>
                  <a:spcPct val="90000"/>
                </a:lnSpc>
                <a:spcAft>
                  <a:spcPts val="600"/>
                </a:spcAft>
              </a:pPr>
              <a:t>5</a:t>
            </a:fld>
            <a:endParaRPr lang="en-US" sz="1500"/>
          </a:p>
        </p:txBody>
      </p:sp>
      <p:sp>
        <p:nvSpPr>
          <p:cNvPr id="4" name="Date Placeholder 3">
            <a:extLst>
              <a:ext uri="{FF2B5EF4-FFF2-40B4-BE49-F238E27FC236}">
                <a16:creationId xmlns:a16="http://schemas.microsoft.com/office/drawing/2014/main" id="{9FCA4A0A-AECE-BC26-2614-7D573F261C2C}"/>
              </a:ext>
            </a:extLst>
          </p:cNvPr>
          <p:cNvSpPr>
            <a:spLocks noGrp="1"/>
          </p:cNvSpPr>
          <p:nvPr>
            <p:ph type="dt" sz="half" idx="10"/>
          </p:nvPr>
        </p:nvSpPr>
        <p:spPr>
          <a:xfrm rot="5400000">
            <a:off x="-810065" y="5270604"/>
            <a:ext cx="2662729" cy="182880"/>
          </a:xfrm>
        </p:spPr>
        <p:txBody>
          <a:bodyPr vert="horz" lIns="91440" tIns="18288" rIns="91440" bIns="45720" rtlCol="0" anchor="t">
            <a:normAutofit/>
          </a:bodyPr>
          <a:lstStyle/>
          <a:p>
            <a:pPr>
              <a:lnSpc>
                <a:spcPct val="90000"/>
              </a:lnSpc>
              <a:spcAft>
                <a:spcPts val="600"/>
              </a:spcAft>
            </a:pPr>
            <a:fld id="{92651A3E-FAE2-1147-AE03-BF55C2D59868}" type="datetime1">
              <a:rPr lang="sv-SE" smtClean="0"/>
              <a:pPr>
                <a:lnSpc>
                  <a:spcPct val="90000"/>
                </a:lnSpc>
                <a:spcAft>
                  <a:spcPts val="600"/>
                </a:spcAft>
              </a:pPr>
              <a:t>2024-03-20</a:t>
            </a:fld>
            <a:endParaRPr lang="en-US"/>
          </a:p>
        </p:txBody>
      </p:sp>
      <p:sp>
        <p:nvSpPr>
          <p:cNvPr id="5" name="Footer Placeholder 4">
            <a:extLst>
              <a:ext uri="{FF2B5EF4-FFF2-40B4-BE49-F238E27FC236}">
                <a16:creationId xmlns:a16="http://schemas.microsoft.com/office/drawing/2014/main" id="{B832E4B1-67A9-EEB6-435F-725F68741F1A}"/>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Meeting 3 Chava Rosenfab The Greenhorn</a:t>
            </a:r>
          </a:p>
        </p:txBody>
      </p:sp>
      <p:pic>
        <p:nvPicPr>
          <p:cNvPr id="8" name="Content Placeholder 7" descr="A paper with text on it&#10;&#10;Description automatically generated">
            <a:extLst>
              <a:ext uri="{FF2B5EF4-FFF2-40B4-BE49-F238E27FC236}">
                <a16:creationId xmlns:a16="http://schemas.microsoft.com/office/drawing/2014/main" id="{458B7D08-6B3C-CCEF-DE08-BA586648CA03}"/>
              </a:ext>
            </a:extLst>
          </p:cNvPr>
          <p:cNvPicPr>
            <a:picLocks noGrp="1" noChangeAspect="1"/>
          </p:cNvPicPr>
          <p:nvPr>
            <p:ph idx="1"/>
          </p:nvPr>
        </p:nvPicPr>
        <p:blipFill rotWithShape="1">
          <a:blip r:embed="rId6"/>
          <a:srcRect l="3711" r="4892" b="-2"/>
          <a:stretch/>
        </p:blipFill>
        <p:spPr>
          <a:xfrm>
            <a:off x="5444747" y="647191"/>
            <a:ext cx="5297322"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9" name="Rectangle 38">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72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6" name="Slide Number Placeholder 5">
            <a:extLst>
              <a:ext uri="{FF2B5EF4-FFF2-40B4-BE49-F238E27FC236}">
                <a16:creationId xmlns:a16="http://schemas.microsoft.com/office/drawing/2014/main" id="{520D3A95-7F3B-F7B7-CD61-7605BE302660}"/>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a:solidFill>
                  <a:schemeClr val="bg1"/>
                </a:solidFill>
              </a:rPr>
              <a:pPr>
                <a:lnSpc>
                  <a:spcPct val="90000"/>
                </a:lnSpc>
                <a:spcAft>
                  <a:spcPts val="600"/>
                </a:spcAft>
              </a:pPr>
              <a:t>6</a:t>
            </a:fld>
            <a:endParaRPr lang="en-US" sz="1500">
              <a:solidFill>
                <a:schemeClr val="bg1"/>
              </a:solidFill>
            </a:endParaRPr>
          </a:p>
        </p:txBody>
      </p:sp>
      <p:sp>
        <p:nvSpPr>
          <p:cNvPr id="4" name="Date Placeholder 3">
            <a:extLst>
              <a:ext uri="{FF2B5EF4-FFF2-40B4-BE49-F238E27FC236}">
                <a16:creationId xmlns:a16="http://schemas.microsoft.com/office/drawing/2014/main" id="{E9F8D4BE-C7B2-038E-A971-72ED5FB695B2}"/>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92651A3E-FAE2-1147-AE03-BF55C2D59868}" type="datetime1">
              <a:rPr lang="sv-SE">
                <a:solidFill>
                  <a:schemeClr val="bg1"/>
                </a:solidFill>
              </a:rPr>
              <a:pPr>
                <a:lnSpc>
                  <a:spcPct val="90000"/>
                </a:lnSpc>
                <a:spcAft>
                  <a:spcPts val="600"/>
                </a:spcAft>
              </a:pPr>
              <a:t>2024-03-20</a:t>
            </a:fld>
            <a:endParaRPr lang="en-US">
              <a:solidFill>
                <a:schemeClr val="bg1"/>
              </a:solidFill>
            </a:endParaRPr>
          </a:p>
        </p:txBody>
      </p:sp>
      <p:sp>
        <p:nvSpPr>
          <p:cNvPr id="5" name="Footer Placeholder 4">
            <a:extLst>
              <a:ext uri="{FF2B5EF4-FFF2-40B4-BE49-F238E27FC236}">
                <a16:creationId xmlns:a16="http://schemas.microsoft.com/office/drawing/2014/main" id="{BC6CEFC0-E10D-4350-77D0-02894E6249EF}"/>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solidFill>
                  <a:schemeClr val="bg1"/>
                </a:solidFill>
              </a:rPr>
              <a:t>Meeting 3 Chava Rosenfab The Greenhorn</a:t>
            </a:r>
          </a:p>
        </p:txBody>
      </p:sp>
      <p:sp>
        <p:nvSpPr>
          <p:cNvPr id="2" name="Title 1">
            <a:extLst>
              <a:ext uri="{FF2B5EF4-FFF2-40B4-BE49-F238E27FC236}">
                <a16:creationId xmlns:a16="http://schemas.microsoft.com/office/drawing/2014/main" id="{8EF9783F-ACBB-9E65-A56F-5381D797F0AA}"/>
              </a:ext>
            </a:extLst>
          </p:cNvPr>
          <p:cNvSpPr>
            <a:spLocks noGrp="1"/>
          </p:cNvSpPr>
          <p:nvPr>
            <p:ph type="title"/>
          </p:nvPr>
        </p:nvSpPr>
        <p:spPr>
          <a:xfrm>
            <a:off x="1337191" y="1064365"/>
            <a:ext cx="2856582" cy="3313671"/>
          </a:xfrm>
        </p:spPr>
        <p:txBody>
          <a:bodyPr>
            <a:normAutofit/>
          </a:bodyPr>
          <a:lstStyle/>
          <a:p>
            <a:pPr algn="l"/>
            <a:r>
              <a:rPr lang="pl-PL">
                <a:solidFill>
                  <a:schemeClr val="bg1"/>
                </a:solidFill>
              </a:rPr>
              <a:t>The Greenhorn (1950s/1974)</a:t>
            </a:r>
            <a:br>
              <a:rPr lang="pl-PL">
                <a:solidFill>
                  <a:schemeClr val="bg1"/>
                </a:solidFill>
              </a:rPr>
            </a:br>
            <a:r>
              <a:rPr lang="yi-Hebr">
                <a:solidFill>
                  <a:schemeClr val="bg1"/>
                </a:solidFill>
              </a:rPr>
              <a:t>דער גרינער</a:t>
            </a:r>
            <a:endParaRPr lang="pl-PL">
              <a:solidFill>
                <a:schemeClr val="bg1"/>
              </a:solidFill>
            </a:endParaRPr>
          </a:p>
        </p:txBody>
      </p:sp>
      <p:sp>
        <p:nvSpPr>
          <p:cNvPr id="18" name="Rectangle 17">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graphicFrame>
        <p:nvGraphicFramePr>
          <p:cNvPr id="8" name="Content Placeholder 2">
            <a:extLst>
              <a:ext uri="{FF2B5EF4-FFF2-40B4-BE49-F238E27FC236}">
                <a16:creationId xmlns:a16="http://schemas.microsoft.com/office/drawing/2014/main" id="{761016D9-37C8-998C-3A33-66F07060BC36}"/>
              </a:ext>
            </a:extLst>
          </p:cNvPr>
          <p:cNvGraphicFramePr>
            <a:graphicFrameLocks noGrp="1"/>
          </p:cNvGraphicFramePr>
          <p:nvPr>
            <p:ph idx="1"/>
            <p:extLst>
              <p:ext uri="{D42A27DB-BD31-4B8C-83A1-F6EECF244321}">
                <p14:modId xmlns:p14="http://schemas.microsoft.com/office/powerpoint/2010/main" val="2899797877"/>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2137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B6102AB-D5D5-D088-08E7-7BE87B502C01}"/>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smtClean="0"/>
              <a:pPr>
                <a:lnSpc>
                  <a:spcPct val="90000"/>
                </a:lnSpc>
                <a:spcAft>
                  <a:spcPts val="600"/>
                </a:spcAft>
              </a:pPr>
              <a:t>7</a:t>
            </a:fld>
            <a:endParaRPr lang="en-US" sz="1500"/>
          </a:p>
        </p:txBody>
      </p:sp>
      <p:sp>
        <p:nvSpPr>
          <p:cNvPr id="18" name="Rectangle 17">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5F430-6B45-5AFF-283B-72DAF7E1C4D2}"/>
              </a:ext>
            </a:extLst>
          </p:cNvPr>
          <p:cNvSpPr>
            <a:spLocks noGrp="1"/>
          </p:cNvSpPr>
          <p:nvPr>
            <p:ph type="title"/>
          </p:nvPr>
        </p:nvSpPr>
        <p:spPr>
          <a:xfrm>
            <a:off x="1808936" y="2811270"/>
            <a:ext cx="3473753" cy="1770045"/>
          </a:xfrm>
        </p:spPr>
        <p:txBody>
          <a:bodyPr>
            <a:normAutofit/>
          </a:bodyPr>
          <a:lstStyle/>
          <a:p>
            <a:pPr algn="l"/>
            <a:r>
              <a:rPr lang="pl-PL" dirty="0"/>
              <a:t>Post-War </a:t>
            </a:r>
            <a:r>
              <a:rPr lang="pl-PL" dirty="0" err="1"/>
              <a:t>Immigration</a:t>
            </a:r>
            <a:r>
              <a:rPr lang="pl-PL" dirty="0"/>
              <a:t>:</a:t>
            </a:r>
            <a:endParaRPr lang="pl-PL"/>
          </a:p>
        </p:txBody>
      </p:sp>
      <p:sp>
        <p:nvSpPr>
          <p:cNvPr id="4" name="Date Placeholder 3">
            <a:extLst>
              <a:ext uri="{FF2B5EF4-FFF2-40B4-BE49-F238E27FC236}">
                <a16:creationId xmlns:a16="http://schemas.microsoft.com/office/drawing/2014/main" id="{113B3C97-022A-1C22-36B7-F76C14CC97FF}"/>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92651A3E-FAE2-1147-AE03-BF55C2D59868}" type="datetime1">
              <a:rPr lang="sv-SE" smtClean="0"/>
              <a:pPr>
                <a:lnSpc>
                  <a:spcPct val="90000"/>
                </a:lnSpc>
                <a:spcAft>
                  <a:spcPts val="600"/>
                </a:spcAft>
              </a:pPr>
              <a:t>2024-03-20</a:t>
            </a:fld>
            <a:endParaRPr lang="en-US"/>
          </a:p>
        </p:txBody>
      </p:sp>
      <p:sp>
        <p:nvSpPr>
          <p:cNvPr id="5" name="Footer Placeholder 4">
            <a:extLst>
              <a:ext uri="{FF2B5EF4-FFF2-40B4-BE49-F238E27FC236}">
                <a16:creationId xmlns:a16="http://schemas.microsoft.com/office/drawing/2014/main" id="{3936D572-7E98-3EE9-CC49-363A93E1BCE8}"/>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Meeting 3 Chava Rosenfab The Greenhorn</a:t>
            </a:r>
          </a:p>
        </p:txBody>
      </p:sp>
      <p:graphicFrame>
        <p:nvGraphicFramePr>
          <p:cNvPr id="8" name="Content Placeholder 2">
            <a:extLst>
              <a:ext uri="{FF2B5EF4-FFF2-40B4-BE49-F238E27FC236}">
                <a16:creationId xmlns:a16="http://schemas.microsoft.com/office/drawing/2014/main" id="{FF328427-AA82-A13E-600F-942640F17C30}"/>
              </a:ext>
            </a:extLst>
          </p:cNvPr>
          <p:cNvGraphicFramePr>
            <a:graphicFrameLocks noGrp="1"/>
          </p:cNvGraphicFramePr>
          <p:nvPr>
            <p:ph idx="1"/>
            <p:extLst>
              <p:ext uri="{D42A27DB-BD31-4B8C-83A1-F6EECF244321}">
                <p14:modId xmlns:p14="http://schemas.microsoft.com/office/powerpoint/2010/main" val="1687138385"/>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083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6" name="Rectangle 2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EE75DEF7-107F-130B-CD0C-1616CB6FD47A}"/>
              </a:ext>
            </a:extLst>
          </p:cNvPr>
          <p:cNvSpPr>
            <a:spLocks noGrp="1"/>
          </p:cNvSpPr>
          <p:nvPr>
            <p:ph type="title"/>
          </p:nvPr>
        </p:nvSpPr>
        <p:spPr>
          <a:xfrm>
            <a:off x="1389300" y="1201723"/>
            <a:ext cx="2888120" cy="4454554"/>
          </a:xfrm>
        </p:spPr>
        <p:txBody>
          <a:bodyPr anchor="ctr">
            <a:normAutofit/>
          </a:bodyPr>
          <a:lstStyle/>
          <a:p>
            <a:r>
              <a:rPr lang="pl-PL" sz="3600"/>
              <a:t>The Tailor Project:</a:t>
            </a:r>
          </a:p>
        </p:txBody>
      </p:sp>
      <p:sp>
        <p:nvSpPr>
          <p:cNvPr id="28" name="Rectangle 27">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6" name="Slide Number Placeholder 5">
            <a:extLst>
              <a:ext uri="{FF2B5EF4-FFF2-40B4-BE49-F238E27FC236}">
                <a16:creationId xmlns:a16="http://schemas.microsoft.com/office/drawing/2014/main" id="{BF3B898A-988C-387D-D6A0-72C25221A0D9}"/>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a:solidFill>
                  <a:schemeClr val="bg1"/>
                </a:solidFill>
              </a:rPr>
              <a:pPr>
                <a:lnSpc>
                  <a:spcPct val="90000"/>
                </a:lnSpc>
                <a:spcAft>
                  <a:spcPts val="600"/>
                </a:spcAft>
              </a:pPr>
              <a:t>8</a:t>
            </a:fld>
            <a:endParaRPr lang="en-US" sz="1500">
              <a:solidFill>
                <a:schemeClr val="bg1"/>
              </a:solidFill>
            </a:endParaRPr>
          </a:p>
        </p:txBody>
      </p:sp>
      <p:sp>
        <p:nvSpPr>
          <p:cNvPr id="4" name="Date Placeholder 3">
            <a:extLst>
              <a:ext uri="{FF2B5EF4-FFF2-40B4-BE49-F238E27FC236}">
                <a16:creationId xmlns:a16="http://schemas.microsoft.com/office/drawing/2014/main" id="{9CB2DB8F-B48F-6965-AF1B-A1053B3ED229}"/>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92651A3E-FAE2-1147-AE03-BF55C2D59868}" type="datetime1">
              <a:rPr lang="sv-SE">
                <a:solidFill>
                  <a:schemeClr val="bg1"/>
                </a:solidFill>
              </a:rPr>
              <a:pPr>
                <a:lnSpc>
                  <a:spcPct val="90000"/>
                </a:lnSpc>
                <a:spcAft>
                  <a:spcPts val="600"/>
                </a:spcAft>
              </a:pPr>
              <a:t>2024-03-20</a:t>
            </a:fld>
            <a:endParaRPr lang="en-US">
              <a:solidFill>
                <a:schemeClr val="bg1"/>
              </a:solidFill>
            </a:endParaRPr>
          </a:p>
        </p:txBody>
      </p:sp>
      <p:sp>
        <p:nvSpPr>
          <p:cNvPr id="5" name="Footer Placeholder 4">
            <a:extLst>
              <a:ext uri="{FF2B5EF4-FFF2-40B4-BE49-F238E27FC236}">
                <a16:creationId xmlns:a16="http://schemas.microsoft.com/office/drawing/2014/main" id="{D892491C-FB88-FDBC-23D3-E30DEE3BCAEC}"/>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solidFill>
                  <a:schemeClr val="bg1"/>
                </a:solidFill>
              </a:rPr>
              <a:t>Meeting 3 Chava Rosenfab The Greenhorn</a:t>
            </a:r>
          </a:p>
        </p:txBody>
      </p:sp>
      <p:sp>
        <p:nvSpPr>
          <p:cNvPr id="29" name="Rectangle 2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Content Placeholder 2">
            <a:extLst>
              <a:ext uri="{FF2B5EF4-FFF2-40B4-BE49-F238E27FC236}">
                <a16:creationId xmlns:a16="http://schemas.microsoft.com/office/drawing/2014/main" id="{B7DBF1DE-18F3-2B39-1CDA-181310224404}"/>
              </a:ext>
            </a:extLst>
          </p:cNvPr>
          <p:cNvSpPr>
            <a:spLocks noGrp="1"/>
          </p:cNvSpPr>
          <p:nvPr>
            <p:ph idx="1"/>
          </p:nvPr>
        </p:nvSpPr>
        <p:spPr>
          <a:xfrm>
            <a:off x="5329969" y="647750"/>
            <a:ext cx="5850936" cy="5571066"/>
          </a:xfrm>
        </p:spPr>
        <p:txBody>
          <a:bodyPr anchor="ctr">
            <a:normAutofit/>
          </a:bodyPr>
          <a:lstStyle/>
          <a:p>
            <a:pPr>
              <a:lnSpc>
                <a:spcPct val="110000"/>
              </a:lnSpc>
            </a:pPr>
            <a:r>
              <a:rPr lang="en-GB" sz="1800">
                <a:latin typeface="Aptos" panose="020B0004020202020204" pitchFamily="34" charset="0"/>
              </a:rPr>
              <a:t>Launched in 1947 through the collaborative efforts of the Workmen's Circle and Jewish Labour Committee.</a:t>
            </a:r>
          </a:p>
          <a:p>
            <a:pPr>
              <a:lnSpc>
                <a:spcPct val="110000"/>
              </a:lnSpc>
            </a:pPr>
            <a:r>
              <a:rPr lang="en-GB" sz="1800">
                <a:latin typeface="Aptos" panose="020B0004020202020204" pitchFamily="34" charset="0"/>
              </a:rPr>
              <a:t>Championed by visionaries Kalmen Kaplansky and Moshe Lewis, the Tailor Project aimed to integrate Jewish refugees into Montreal's thriving needle trade.</a:t>
            </a:r>
          </a:p>
          <a:p>
            <a:pPr>
              <a:lnSpc>
                <a:spcPct val="110000"/>
              </a:lnSpc>
            </a:pPr>
            <a:r>
              <a:rPr lang="en-GB" sz="1800">
                <a:latin typeface="Aptos" panose="020B0004020202020204" pitchFamily="34" charset="0"/>
              </a:rPr>
              <a:t>Rebranded as the "Tailor Project," it facilitated the migration of over 2,000 displaced individuals, predominantly of Jewish descent, from war-torn Europe to Canada in 1948 and 1949, where they contributed significantly to the clothing industry.</a:t>
            </a:r>
          </a:p>
          <a:p>
            <a:pPr>
              <a:lnSpc>
                <a:spcPct val="110000"/>
              </a:lnSpc>
            </a:pPr>
            <a:r>
              <a:rPr lang="en-GB" sz="1800">
                <a:latin typeface="Aptos" panose="020B0004020202020204" pitchFamily="34" charset="0"/>
              </a:rPr>
              <a:t>E.g. </a:t>
            </a:r>
            <a:r>
              <a:rPr lang="en-GB" sz="1800">
                <a:latin typeface="Aptos" panose="020B0004020202020204" pitchFamily="34" charset="0"/>
                <a:hlinkClick r:id="rId3"/>
              </a:rPr>
              <a:t>https://www.cbc.ca/news/canada/toronto/tailor-project-event-1.5117808#:~:text=Formerly%20known%20as%20the%20%22garment,work%20in%20the%20clothing%20industry</a:t>
            </a:r>
            <a:r>
              <a:rPr lang="en-GB" sz="1800">
                <a:latin typeface="Aptos" panose="020B0004020202020204" pitchFamily="34" charset="0"/>
              </a:rPr>
              <a:t>. </a:t>
            </a:r>
          </a:p>
        </p:txBody>
      </p:sp>
    </p:spTree>
    <p:extLst>
      <p:ext uri="{BB962C8B-B14F-4D97-AF65-F5344CB8AC3E}">
        <p14:creationId xmlns:p14="http://schemas.microsoft.com/office/powerpoint/2010/main" val="39214125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36" name="Rectangle 3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ED2DE09C-91E3-D3E5-A965-C03D0C5846B3}"/>
              </a:ext>
            </a:extLst>
          </p:cNvPr>
          <p:cNvSpPr>
            <a:spLocks noGrp="1"/>
          </p:cNvSpPr>
          <p:nvPr>
            <p:ph type="title"/>
          </p:nvPr>
        </p:nvSpPr>
        <p:spPr>
          <a:xfrm>
            <a:off x="1389300" y="1201723"/>
            <a:ext cx="2888120" cy="4454554"/>
          </a:xfrm>
        </p:spPr>
        <p:txBody>
          <a:bodyPr anchor="ctr">
            <a:normAutofit/>
          </a:bodyPr>
          <a:lstStyle/>
          <a:p>
            <a:r>
              <a:rPr lang="pl-PL" sz="3600" dirty="0"/>
              <a:t>The </a:t>
            </a:r>
            <a:r>
              <a:rPr lang="pl-PL" sz="3600"/>
              <a:t>Greenhorn</a:t>
            </a:r>
            <a:r>
              <a:rPr lang="pl-PL" sz="3600" dirty="0"/>
              <a:t> </a:t>
            </a:r>
          </a:p>
        </p:txBody>
      </p:sp>
      <p:sp>
        <p:nvSpPr>
          <p:cNvPr id="40" name="Rectangle 39">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6" name="Slide Number Placeholder 5">
            <a:extLst>
              <a:ext uri="{FF2B5EF4-FFF2-40B4-BE49-F238E27FC236}">
                <a16:creationId xmlns:a16="http://schemas.microsoft.com/office/drawing/2014/main" id="{CC181E15-0FA0-131A-EB84-FE420074D89C}"/>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81D2C36F-4504-47C0-B82F-A167342A2754}" type="slidenum">
              <a:rPr lang="en-US" sz="1500">
                <a:solidFill>
                  <a:schemeClr val="bg1"/>
                </a:solidFill>
              </a:rPr>
              <a:pPr>
                <a:lnSpc>
                  <a:spcPct val="90000"/>
                </a:lnSpc>
                <a:spcAft>
                  <a:spcPts val="600"/>
                </a:spcAft>
              </a:pPr>
              <a:t>9</a:t>
            </a:fld>
            <a:endParaRPr lang="en-US" sz="1500">
              <a:solidFill>
                <a:schemeClr val="bg1"/>
              </a:solidFill>
            </a:endParaRPr>
          </a:p>
        </p:txBody>
      </p:sp>
      <p:sp>
        <p:nvSpPr>
          <p:cNvPr id="4" name="Date Placeholder 3">
            <a:extLst>
              <a:ext uri="{FF2B5EF4-FFF2-40B4-BE49-F238E27FC236}">
                <a16:creationId xmlns:a16="http://schemas.microsoft.com/office/drawing/2014/main" id="{EEDDEA5E-94D2-1A93-DFD5-581C4A7B14E5}"/>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92651A3E-FAE2-1147-AE03-BF55C2D59868}" type="datetime1">
              <a:rPr lang="sv-SE">
                <a:solidFill>
                  <a:schemeClr val="bg1"/>
                </a:solidFill>
              </a:rPr>
              <a:pPr>
                <a:lnSpc>
                  <a:spcPct val="90000"/>
                </a:lnSpc>
                <a:spcAft>
                  <a:spcPts val="600"/>
                </a:spcAft>
              </a:pPr>
              <a:t>2024-03-20</a:t>
            </a:fld>
            <a:endParaRPr lang="en-US">
              <a:solidFill>
                <a:schemeClr val="bg1"/>
              </a:solidFill>
            </a:endParaRPr>
          </a:p>
        </p:txBody>
      </p:sp>
      <p:sp>
        <p:nvSpPr>
          <p:cNvPr id="5" name="Footer Placeholder 4">
            <a:extLst>
              <a:ext uri="{FF2B5EF4-FFF2-40B4-BE49-F238E27FC236}">
                <a16:creationId xmlns:a16="http://schemas.microsoft.com/office/drawing/2014/main" id="{7CAE97BB-555E-C84A-35A8-FD04E3698A2A}"/>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solidFill>
                  <a:schemeClr val="bg1"/>
                </a:solidFill>
              </a:rPr>
              <a:t>Meeting 3 Chava Rosenfab The Greenhorn</a:t>
            </a:r>
          </a:p>
        </p:txBody>
      </p:sp>
      <p:sp>
        <p:nvSpPr>
          <p:cNvPr id="42" name="Rectangle 41">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Content Placeholder 2">
            <a:extLst>
              <a:ext uri="{FF2B5EF4-FFF2-40B4-BE49-F238E27FC236}">
                <a16:creationId xmlns:a16="http://schemas.microsoft.com/office/drawing/2014/main" id="{0BBEE0A1-9FC8-FC6F-7D68-E4AED37C2439}"/>
              </a:ext>
            </a:extLst>
          </p:cNvPr>
          <p:cNvSpPr>
            <a:spLocks noGrp="1"/>
          </p:cNvSpPr>
          <p:nvPr>
            <p:ph idx="1"/>
          </p:nvPr>
        </p:nvSpPr>
        <p:spPr>
          <a:xfrm>
            <a:off x="5329969" y="647750"/>
            <a:ext cx="5850936" cy="5571066"/>
          </a:xfrm>
        </p:spPr>
        <p:txBody>
          <a:bodyPr anchor="ctr">
            <a:normAutofit/>
          </a:bodyPr>
          <a:lstStyle/>
          <a:p>
            <a:pPr marL="342900" indent="-342900">
              <a:lnSpc>
                <a:spcPct val="110000"/>
              </a:lnSpc>
              <a:buAutoNum type="arabicPeriod"/>
            </a:pPr>
            <a:r>
              <a:rPr lang="en-GB" sz="1500"/>
              <a:t>What insights are provided regarding the life of Barukh in the story? Discuss how the narrative reconstructs the protagonist's biography.</a:t>
            </a:r>
          </a:p>
          <a:p>
            <a:pPr marL="342900" indent="-342900">
              <a:lnSpc>
                <a:spcPct val="110000"/>
              </a:lnSpc>
              <a:buAutoNum type="arabicPeriod"/>
            </a:pPr>
            <a:r>
              <a:rPr lang="en-GB" sz="1500"/>
              <a:t>Explore the portrayal of flirting in the story and its significance. How does the narrative present the interaction of erotic energy, and what purpose does it serve?</a:t>
            </a:r>
          </a:p>
          <a:p>
            <a:pPr marL="342900" indent="-342900">
              <a:lnSpc>
                <a:spcPct val="110000"/>
              </a:lnSpc>
              <a:buAutoNum type="arabicPeriod"/>
            </a:pPr>
            <a:r>
              <a:rPr lang="en-GB" sz="1500"/>
              <a:t>Comment on the political landscape depicted during the break. Which political factions are introduced, and what are their affiliations?</a:t>
            </a:r>
          </a:p>
          <a:p>
            <a:pPr marL="342900" indent="-342900">
              <a:lnSpc>
                <a:spcPct val="110000"/>
              </a:lnSpc>
              <a:buAutoNum type="arabicPeriod"/>
            </a:pPr>
            <a:r>
              <a:rPr lang="en-GB" sz="1500"/>
              <a:t>Analyze the theme of “revolt” against humiliation in the story. Discuss the significance of terms like "freedom," the workers' reaction to mentions of trade unions, the mentioning of the old and new worlds, and the impact of the revolt.</a:t>
            </a:r>
          </a:p>
          <a:p>
            <a:pPr marL="342900" indent="-342900">
              <a:lnSpc>
                <a:spcPct val="110000"/>
              </a:lnSpc>
              <a:buAutoNum type="arabicPeriod"/>
            </a:pPr>
            <a:r>
              <a:rPr lang="en-GB" sz="1500"/>
              <a:t>Who or what is referred to as "the greenhorn"? Provide insight into its identity or significance within the narrative. (Greenhorn: https://en.wiktionary.org/wiki/greenhorn)</a:t>
            </a:r>
          </a:p>
        </p:txBody>
      </p:sp>
    </p:spTree>
    <p:extLst>
      <p:ext uri="{BB962C8B-B14F-4D97-AF65-F5344CB8AC3E}">
        <p14:creationId xmlns:p14="http://schemas.microsoft.com/office/powerpoint/2010/main" val="40649934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955</TotalTime>
  <Words>836</Words>
  <Application>Microsoft Macintosh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MS Shell Dlg 2</vt:lpstr>
      <vt:lpstr>Wingdings</vt:lpstr>
      <vt:lpstr>Wingdings 3</vt:lpstr>
      <vt:lpstr>Madison</vt:lpstr>
      <vt:lpstr>The art of short story</vt:lpstr>
      <vt:lpstr>Mystery and Manners: Occasional Prose (1969)</vt:lpstr>
      <vt:lpstr>The Art of the Short Story, edited by Dana Gioia and R.S. Gwynn </vt:lpstr>
      <vt:lpstr>Story telling as a bridge between tradition and modernity </vt:lpstr>
      <vt:lpstr>דער גרינער  https://www.yiddishbookcenter.org/collections/yiddish-books/spb-nybc200663/rozshanski-shemuel-kanadish-antologye-27-bilder-un-reproduktsyes-fragmentn-fun-vol-62 </vt:lpstr>
      <vt:lpstr>The Greenhorn (1950s/1974) דער גרינער</vt:lpstr>
      <vt:lpstr>Post-War Immigration:</vt:lpstr>
      <vt:lpstr>The Tailor Project:</vt:lpstr>
      <vt:lpstr>The Greenhorn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short story</dc:title>
  <dc:creator>Urszula Chowaniec</dc:creator>
  <cp:lastModifiedBy>Urszula Chowaniec</cp:lastModifiedBy>
  <cp:revision>3</cp:revision>
  <dcterms:created xsi:type="dcterms:W3CDTF">2024-03-19T22:05:29Z</dcterms:created>
  <dcterms:modified xsi:type="dcterms:W3CDTF">2024-03-20T14:12:10Z</dcterms:modified>
</cp:coreProperties>
</file>