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30359-FEF2-5A43-B42E-188532C68EEB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8F117-819E-734F-8A8A-D1B203C7F8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87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B648D2A-FD61-6547-A75E-C11249AF05AF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Short Stories of Chava Rosenfarb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9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1C70BE8-A1B9-6A45-97E4-CC935128BBBF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8194A4B-7CF4-7649-9141-6DC3CA96DEE9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5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CBC02C-2C02-1C4B-AD70-C4120AFC97C7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1CF75D-1AA1-3447-8460-EB3BBB88D3F3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9F01B36-08DA-5844-81D3-D33C56F49E5A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8DF96B6-379E-0443-A7A7-53AAC07BCE16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28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CA9A3D3-D933-A543-AD99-53E9531E4808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1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0ED6198-56B3-C848-ADA9-59D3C6321856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087B67C-6F8C-FB48-8976-2F327B1B7CBD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CD1DDAB-E813-024F-944F-E04552678890}" type="datetime1">
              <a:rPr lang="sv-SE" smtClean="0"/>
              <a:t>2024-04-11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Short Stories of Chava Rosenfarb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79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1C225D51-FD8F-0B4B-B23F-224DA5CA3C4B}" type="datetime1">
              <a:rPr lang="sv-SE" smtClean="0"/>
              <a:t>2024-04-11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US" spc="50"/>
              <a:t>Short Stories of Chava Rosenfarb</a:t>
            </a:r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9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H-Ivh0tPrI?list=OLAK5uy_kbSZgRTF85vq4gduiQLLBLtcY2SxP5M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d8yeL0oEwU?feature=oembed" TargetMode="External"/><Relationship Id="rId4" Type="http://schemas.openxmlformats.org/officeDocument/2006/relationships/hyperlink" Target="https://yiddishwordoftheweek.tumblr.com/post/58702012433/isaac-bashevis-singers-nobel-prize-speech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g3OwPMJFNg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iddishbookcenter.org/collections/archival-recordings/frances-brandt/fbr-775_4774/sholem-asch-and-i-b-singer-parallel-chava-rosenfarb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thedral ceiling in yellow sunlight design">
            <a:extLst>
              <a:ext uri="{FF2B5EF4-FFF2-40B4-BE49-F238E27FC236}">
                <a16:creationId xmlns:a16="http://schemas.microsoft.com/office/drawing/2014/main" id="{AB210BEA-B3DC-6828-A14A-683835F2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726" b="12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CB2FB-ED9A-88A5-D20C-9AA2B2E4D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en-GB"/>
              <a:t>The Masterpiece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0E7C0-2FCA-186C-CFCD-4B0134F0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 anchor="t">
            <a:normAutofit/>
          </a:bodyPr>
          <a:lstStyle/>
          <a:p>
            <a:r>
              <a:rPr lang="en-GB" b="1" dirty="0" err="1">
                <a:solidFill>
                  <a:schemeClr val="tx1"/>
                </a:solidFill>
                <a:effectLst/>
                <a:latin typeface="TimesNewRomanPS"/>
              </a:rPr>
              <a:t>Sholem</a:t>
            </a:r>
            <a:r>
              <a:rPr lang="en-GB" b="1" dirty="0">
                <a:solidFill>
                  <a:schemeClr val="tx1"/>
                </a:solidFill>
                <a:effectLst/>
                <a:latin typeface="TimesNewRomanPS"/>
              </a:rPr>
              <a:t> Asch and Isaac </a:t>
            </a:r>
            <a:r>
              <a:rPr lang="en-GB" b="1" dirty="0" err="1">
                <a:solidFill>
                  <a:schemeClr val="tx1"/>
                </a:solidFill>
                <a:effectLst/>
                <a:latin typeface="TimesNewRomanPS"/>
              </a:rPr>
              <a:t>Bashevis</a:t>
            </a:r>
            <a:r>
              <a:rPr lang="en-GB" b="1" dirty="0">
                <a:solidFill>
                  <a:schemeClr val="tx1"/>
                </a:solidFill>
                <a:effectLst/>
                <a:latin typeface="TimesNewRomanPS"/>
              </a:rPr>
              <a:t> Singer</a:t>
            </a:r>
          </a:p>
          <a:p>
            <a:r>
              <a:rPr lang="en-GB" b="1" dirty="0">
                <a:solidFill>
                  <a:schemeClr val="tx1"/>
                </a:solidFill>
                <a:latin typeface="TimesNewRomanPS"/>
              </a:rPr>
              <a:t>Course on </a:t>
            </a:r>
            <a:r>
              <a:rPr lang="en-GB" b="1" dirty="0" err="1">
                <a:solidFill>
                  <a:schemeClr val="tx1"/>
                </a:solidFill>
                <a:latin typeface="TimesNewRomanPS"/>
              </a:rPr>
              <a:t>Chava</a:t>
            </a:r>
            <a:r>
              <a:rPr lang="en-GB" b="1" dirty="0">
                <a:solidFill>
                  <a:schemeClr val="tx1"/>
                </a:solidFill>
                <a:latin typeface="TimesNewRomanPS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TimesNewRomanPS"/>
              </a:rPr>
              <a:t>Rosenfarb’s</a:t>
            </a:r>
            <a:r>
              <a:rPr lang="en-GB" b="1" dirty="0">
                <a:solidFill>
                  <a:schemeClr val="tx1"/>
                </a:solidFill>
                <a:latin typeface="TimesNewRomanPS"/>
              </a:rPr>
              <a:t> Short Stories</a:t>
            </a:r>
            <a:endParaRPr lang="en-GB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EE4F8-8969-EA19-8142-F9E9683C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Short Stories of Chava Rosenfarb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3B8DA-DEA3-0ADA-3780-6C751427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8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FA3BEF-0028-9214-5A55-DAA625784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895" y="2622309"/>
            <a:ext cx="4818888" cy="892048"/>
          </a:xfrm>
        </p:spPr>
        <p:txBody>
          <a:bodyPr>
            <a:noAutofit/>
          </a:bodyPr>
          <a:lstStyle/>
          <a:p>
            <a:pPr algn="r"/>
            <a:r>
              <a:rPr lang="yi-001" sz="24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יצחק באַשעװיס זינגער</a:t>
            </a:r>
            <a:endParaRPr lang="pl-PL" sz="2400" b="0" i="0" u="none" strike="noStrike" dirty="0">
              <a:solidFill>
                <a:srgbClr val="202122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1904</a:t>
            </a:r>
            <a:r>
              <a:rPr lang="en-GB" sz="24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pl-PL" sz="24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GB" sz="2400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July 1991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8429B11D-F79E-91B8-F676-FF3D915F4D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9186" y="2398815"/>
            <a:ext cx="2672794" cy="4234427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671F67-C4C9-5A67-1BC4-AAE765886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yi-001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שלום אַש</a:t>
            </a:r>
            <a:endParaRPr lang="pl-PL" b="0" i="0" u="none" strike="noStrike" dirty="0">
              <a:solidFill>
                <a:srgbClr val="202122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November 1880 – 10 July 1957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A person sitting at a desk&#10;&#10;Description automatically generated">
            <a:extLst>
              <a:ext uri="{FF2B5EF4-FFF2-40B4-BE49-F238E27FC236}">
                <a16:creationId xmlns:a16="http://schemas.microsoft.com/office/drawing/2014/main" id="{B795F194-378B-C9B8-B5A0-6CD1AD6C60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7492" y="3469583"/>
            <a:ext cx="4305937" cy="316365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65F457-54F3-4651-6778-1F4C668B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dirty="0">
                <a:effectLst/>
                <a:latin typeface="TimesNewRomanPSMT"/>
              </a:rPr>
              <a:t>“</a:t>
            </a:r>
            <a:r>
              <a:rPr lang="en-GB" sz="1800" dirty="0" err="1">
                <a:effectLst/>
                <a:latin typeface="TimesNewRomanPSMT"/>
              </a:rPr>
              <a:t>Sholem</a:t>
            </a:r>
            <a:r>
              <a:rPr lang="en-GB" sz="1800" dirty="0">
                <a:effectLst/>
                <a:latin typeface="TimesNewRomanPSMT"/>
              </a:rPr>
              <a:t> Asch and Isaac </a:t>
            </a:r>
            <a:r>
              <a:rPr lang="en-GB" sz="1800" dirty="0" err="1">
                <a:effectLst/>
                <a:latin typeface="TimesNewRomanPSMT"/>
              </a:rPr>
              <a:t>Bashevis</a:t>
            </a:r>
            <a:r>
              <a:rPr lang="en-GB" sz="1800" dirty="0">
                <a:effectLst/>
                <a:latin typeface="TimesNewRomanPSMT"/>
              </a:rPr>
              <a:t> Singer were two exceptional personalities in the world of Yiddish letters”</a:t>
            </a:r>
            <a:endParaRPr lang="pl-PL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925328-6376-BFCB-CB99-C0647FCB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E159C60-D6C2-F6A5-EEEB-92687B79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08FD9B-2610-410C-9794-CBDD3EF3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  <a:latin typeface="TimesNewRomanPSMT"/>
              </a:rPr>
              <a:t>“Asch espoused a theory of theological universalism”</a:t>
            </a:r>
            <a:br>
              <a:rPr lang="en-GB" dirty="0"/>
            </a:br>
            <a:endParaRPr lang="pl-PL" dirty="0"/>
          </a:p>
        </p:txBody>
      </p:sp>
      <p:pic>
        <p:nvPicPr>
          <p:cNvPr id="18" name="Content Placeholder 17" descr="A cover of a book&#10;&#10;Description automatically generated">
            <a:extLst>
              <a:ext uri="{FF2B5EF4-FFF2-40B4-BE49-F238E27FC236}">
                <a16:creationId xmlns:a16="http://schemas.microsoft.com/office/drawing/2014/main" id="{70A7FCF8-7613-94D8-4FC6-B60F8AAA98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1847" y="2587625"/>
            <a:ext cx="3732069" cy="3594100"/>
          </a:xfrm>
        </p:spPr>
      </p:pic>
      <p:pic>
        <p:nvPicPr>
          <p:cNvPr id="19" name="Online Media 18" descr="Statement">
            <a:hlinkClick r:id="" action="ppaction://media"/>
            <a:extLst>
              <a:ext uri="{FF2B5EF4-FFF2-40B4-BE49-F238E27FC236}">
                <a16:creationId xmlns:a16="http://schemas.microsoft.com/office/drawing/2014/main" id="{1E65E3F1-758F-358E-BEE1-1C1DE12C36C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4613" y="2582863"/>
            <a:ext cx="4792662" cy="35941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9F0-11A5-6D33-57E4-87FAFE69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Short Stories of Chava Rosenfarb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BE06D-C209-9EE7-34C9-23115A40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7E8200-1950-409B-82E7-99938E7AE35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39D581-EDF2-4C70-1329-ED113F4D6E38}"/>
              </a:ext>
            </a:extLst>
          </p:cNvPr>
          <p:cNvSpPr txBox="1"/>
          <p:nvPr/>
        </p:nvSpPr>
        <p:spPr>
          <a:xfrm>
            <a:off x="329115" y="6176963"/>
            <a:ext cx="115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www.youtube.com</a:t>
            </a:r>
            <a:r>
              <a:rPr lang="pl-PL" dirty="0"/>
              <a:t>/</a:t>
            </a:r>
            <a:r>
              <a:rPr lang="pl-PL" dirty="0" err="1"/>
              <a:t>watch?v</a:t>
            </a:r>
            <a:r>
              <a:rPr lang="pl-PL" dirty="0"/>
              <a:t>=-H-Ivh0tPrI&amp;list=OLAK5uy_kbSZgRTF85vq4gduiQLLBLtcY2SxP5MPg&amp;index=1</a:t>
            </a:r>
          </a:p>
        </p:txBody>
      </p:sp>
    </p:spTree>
    <p:extLst>
      <p:ext uri="{BB962C8B-B14F-4D97-AF65-F5344CB8AC3E}">
        <p14:creationId xmlns:p14="http://schemas.microsoft.com/office/powerpoint/2010/main" val="10388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52E8-9547-3AAD-CD37-51BB7EA9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dirty="0">
                <a:effectLst/>
                <a:latin typeface="TimesNewRomanPSMT"/>
              </a:rPr>
              <a:t>”Singer made a show of the exotic and erotic aspects of his Jewishness" </a:t>
            </a:r>
            <a:endParaRPr lang="pl-PL" dirty="0"/>
          </a:p>
        </p:txBody>
      </p:sp>
      <p:pic>
        <p:nvPicPr>
          <p:cNvPr id="7" name="Online Media 6" descr="Isaac Bashevis Singer's Yiddish Speech at a dinner celebrating his Nobel Prize  in Stockholm 1978">
            <a:hlinkClick r:id="" action="ppaction://media"/>
            <a:extLst>
              <a:ext uri="{FF2B5EF4-FFF2-40B4-BE49-F238E27FC236}">
                <a16:creationId xmlns:a16="http://schemas.microsoft.com/office/drawing/2014/main" id="{44CB2C2D-AA3B-454B-A4C2-C430B49860B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550" y="2587625"/>
            <a:ext cx="3885458" cy="35941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4E117-8DDE-BBA8-DD3F-E5DE10C12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222" y="2305492"/>
            <a:ext cx="6063610" cy="37639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often ask me, why do you write in Yiddish? And I will try now to give an answer to that question. My answer will be a Jewish one - in other words, I will answer the question with a question. The answer is: why should I not write in Yiddish?! Should I rather write in Chinese, or in Turkish? How do you say in Turkish, “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nisht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keyn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tshaynik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[don’t bother me; lit., don’t bang a tea kettle]? And how do you say it in English? How do you say in English, “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dreyt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nisht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keyn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hitl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[don’t annoy me; lit., don’t spin a hat], “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folg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mikh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gang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[you’ve got to be kidding me!; lit., follow me on an errand],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khokhem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 der Ma-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Nishtane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 dunce; lit., a wise child from the “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Nishtannah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(which doesn’t actually contain any reference to the wise child)],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Moyshe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Kapoyer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 moron/a person who always does things in the reverse of how they should be done; lit., a </a:t>
            </a:r>
            <a:r>
              <a:rPr lang="en-GB" sz="4400" b="0" i="0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Moyshe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Opposite],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khokhem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balayle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[an ignoramus; lit., a nocturnally wise man (someone who is only wise at night, when no one is around to witness his wisdom)],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yold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kapelyush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 </a:t>
            </a:r>
            <a:r>
              <a:rPr lang="en-GB" sz="4400" b="0" i="0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doofus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lit., a chump in a man’s hat],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ibergedreyt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shlesl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 dummy; lit., a reversed zipper],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shoyte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pikholts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[an idiot; lit., an idiot, the son of a woodpecker],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moyd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ksav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 loose woman; lit., a girl who has written proof that she is pure], “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Yidene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GB" sz="4400" b="0" i="1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4400" b="0" i="1" u="none" strike="noStrike" dirty="0" err="1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oyeringl</a:t>
            </a:r>
            <a:r>
              <a:rPr lang="en-GB" sz="4400" b="0" i="0" u="none" strike="noStrike" dirty="0">
                <a:solidFill>
                  <a:srgbClr val="6E71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[a Jewess to be reckoned with; lit., a Jewess with an earring]? </a:t>
            </a:r>
          </a:p>
          <a:p>
            <a:pPr algn="l"/>
            <a:r>
              <a:rPr lang="en-GB" b="0" i="0" u="none" strike="noStrike" dirty="0">
                <a:solidFill>
                  <a:srgbClr val="6E7173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4"/>
              </a:rPr>
              <a:t>https://yiddishwordoftheweek.tumblr.com/post/58702012433/isaac-bashevis-singers-nobel-prize-speeches</a:t>
            </a:r>
            <a:r>
              <a:rPr lang="en-GB" b="0" i="0" u="none" strike="noStrike" dirty="0">
                <a:solidFill>
                  <a:srgbClr val="6E7173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br>
              <a:rPr lang="en-GB" b="0" i="0" u="none" strike="noStrike" dirty="0">
                <a:solidFill>
                  <a:srgbClr val="6E7173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</a:br>
            <a:endParaRPr lang="en-GB" b="0" i="0" u="none" strike="noStrike" dirty="0">
              <a:solidFill>
                <a:srgbClr val="6E7173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br>
              <a:rPr lang="en-GB" dirty="0"/>
            </a:br>
            <a:endParaRPr lang="pl-P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CB173-962D-3681-6C35-C627B7B1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DC2D-F3A7-A86E-4DC3-1D880EA5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C44CE-9548-AB06-39C4-7E7D5EE8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Singer in Stockholm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3F16-BD34-A11C-B82F-158EBFBB2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438" y="2916936"/>
            <a:ext cx="4500737" cy="3264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Karmela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Bélinki’s</a:t>
            </a:r>
            <a:r>
              <a:rPr lang="en-US" dirty="0">
                <a:solidFill>
                  <a:schemeClr val="bg1"/>
                </a:solidFill>
              </a:rPr>
              <a:t> recollections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Online Media 6" descr="Interviews I Conducted with Isaac Bashevis Singer">
            <a:hlinkClick r:id="" action="ppaction://media"/>
            <a:extLst>
              <a:ext uri="{FF2B5EF4-FFF2-40B4-BE49-F238E27FC236}">
                <a16:creationId xmlns:a16="http://schemas.microsoft.com/office/drawing/2014/main" id="{044E9B6D-E126-43E8-9D07-C953C34304C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41822" y="2074407"/>
            <a:ext cx="4795019" cy="27091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2FDC-F54C-1750-58AC-88BC50A4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438" y="6356350"/>
            <a:ext cx="49815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Short Stories of Chava Rosenfarb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5F40A-2695-5BC2-7BDC-D49F2D83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F97E8200-1950-409B-82E7-99938E7AE355}" type="slidenum">
              <a:rPr lang="en-US" smtClean="0"/>
              <a:pPr algn="l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C6A7-B4E9-FDE0-7E1D-7E0FDCFC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yi-Hebr" dirty="0"/>
              <a:t>דאָס מײַסטערװערק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F466-B1EF-589B-3021-5EB969ECE2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</a:pPr>
            <a:r>
              <a:rPr lang="en-GB" dirty="0"/>
              <a:t>The Masterpiece appeared in Yiddish in</a:t>
            </a:r>
          </a:p>
          <a:p>
            <a: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</a:pPr>
            <a:r>
              <a:rPr lang="en-GB" dirty="0"/>
              <a:t>1984, in </a:t>
            </a:r>
            <a:r>
              <a:rPr lang="en-GB" i="1" dirty="0"/>
              <a:t>Di </a:t>
            </a:r>
            <a:r>
              <a:rPr lang="en-GB" i="1" dirty="0" err="1"/>
              <a:t>Goldene</a:t>
            </a:r>
            <a:r>
              <a:rPr lang="en-GB" i="1" dirty="0"/>
              <a:t> </a:t>
            </a:r>
            <a:r>
              <a:rPr lang="en-GB" i="1" dirty="0" err="1"/>
              <a:t>Keyt</a:t>
            </a:r>
            <a:r>
              <a:rPr lang="en-GB" i="1" dirty="0"/>
              <a:t> </a:t>
            </a:r>
            <a:r>
              <a:rPr lang="en-GB" dirty="0"/>
              <a:t>112, 82-87</a:t>
            </a:r>
          </a:p>
          <a:p>
            <a: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</a:pPr>
            <a:r>
              <a:rPr lang="en-GB" dirty="0"/>
              <a:t>First English publication: A Cottage in the Laurentians (Exile Book of Yiddish Women Writers, Frieda Forman, 2012, pp. 197-238)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88DE3-EEFD-0528-190C-B227624A81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The </a:t>
            </a:r>
            <a:r>
              <a:rPr lang="pl-PL" dirty="0" err="1"/>
              <a:t>lecture</a:t>
            </a:r>
            <a:r>
              <a:rPr lang="pl-PL" dirty="0"/>
              <a:t> on </a:t>
            </a:r>
            <a:r>
              <a:rPr lang="pl-PL" dirty="0" err="1"/>
              <a:t>Sholem</a:t>
            </a:r>
            <a:r>
              <a:rPr lang="pl-PL" dirty="0"/>
              <a:t> Ash and Bashevis Singer: </a:t>
            </a:r>
          </a:p>
          <a:p>
            <a:r>
              <a:rPr lang="pl-PL" dirty="0" err="1"/>
              <a:t>November</a:t>
            </a:r>
            <a:r>
              <a:rPr lang="pl-PL" dirty="0"/>
              <a:t> 15, 1980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Montreal's</a:t>
            </a:r>
            <a:r>
              <a:rPr lang="pl-PL" dirty="0"/>
              <a:t> </a:t>
            </a:r>
            <a:r>
              <a:rPr lang="pl-PL" dirty="0" err="1"/>
              <a:t>Jewish</a:t>
            </a:r>
            <a:r>
              <a:rPr lang="pl-PL" dirty="0"/>
              <a:t> Public Library</a:t>
            </a:r>
          </a:p>
          <a:p>
            <a:endParaRPr lang="pl-PL" dirty="0"/>
          </a:p>
          <a:p>
            <a:r>
              <a:rPr lang="en-GB" sz="15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https://www.yiddishbookcenter.org/collections/archival-recordings/frances-brandt/fbr-775_4774/sholem-asch-and-i-b-singer-parallel-chava-rosenfarb</a:t>
            </a:r>
            <a:r>
              <a:rPr lang="en-GB" sz="15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pl-PL" sz="15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CB485-F052-52AC-C0E9-A9EFB725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44D2-AAF6-B992-2C3D-54F5E2BE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3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65B1-2C88-92A9-5344-517F738C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Masterpiece</a:t>
            </a:r>
            <a:r>
              <a:rPr lang="pl-PL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B3F6B9-118D-18FE-012D-6A8EC7FB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0" y="2587752"/>
            <a:ext cx="10694442" cy="3593592"/>
          </a:xfrm>
        </p:spPr>
        <p:txBody>
          <a:bodyPr>
            <a:normAutofit fontScale="92500" lnSpcReduction="10000"/>
          </a:bodyPr>
          <a:lstStyle/>
          <a:p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was, however, convinced of another thing as well: that he would not go back to work on his great book, of which 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mutual love </a:t>
            </a: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been the backbone. This she regretted profoundly. She regretted it, not only because she knew that his work 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 masterpiece in the making</a:t>
            </a: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because she loved his work just as sincerely as she had hated his continual absorption in it, and 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loved herself in the image that he had created of her</a:t>
            </a: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wanted to have his work at her side, for herself alone, to admire at will as she would when looking into a mirror, regardless of the outcome of their marital upheaval. She wanted to be able to refresh her heart for the rest of her life with the image of 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magnificent Sonia of the book.</a:t>
            </a: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so detested the real Sonia</a:t>
            </a: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A4EA9-D413-C584-6DBB-456D874E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Short Stories of </a:t>
            </a:r>
            <a:r>
              <a:rPr lang="en-US" dirty="0" err="1">
                <a:solidFill>
                  <a:schemeClr val="tx1"/>
                </a:solidFill>
              </a:rPr>
              <a:t>Chava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3DCB-1F98-5DEB-EC29-0CF2A702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5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E260-ABA2-E91B-0FEB-49DC59A5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Ash and Bashevis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EC6E-679F-71BF-700B-FC0A74B7A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Bashevis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Ash, which author would you prefer as “your kind of author”?</a:t>
            </a:r>
          </a:p>
          <a:p>
            <a:pPr marL="514350" indent="-514350"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your opinion, which author do you think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Rosenfarb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prefers?</a:t>
            </a:r>
          </a:p>
          <a:p>
            <a:pPr marL="514350" indent="-514350"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similarities does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between them?</a:t>
            </a:r>
          </a:p>
          <a:p>
            <a:pPr marL="514350" indent="-514350"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significant difference between them?</a:t>
            </a:r>
          </a:p>
          <a:p>
            <a:pPr marL="514350" indent="-514350"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Masterpiece - is the essay on literary giants a useful background for the story?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1BB0B-656A-4B5F-B52B-12A1580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Short Stories of Chava Rosenfarb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C902-D900-BB90-755E-2EF1BACD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7182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828</Words>
  <Application>Microsoft Macintosh PowerPoint</Application>
  <PresentationFormat>Widescreen</PresentationFormat>
  <Paragraphs>48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Franklin Gothic Demi Cond</vt:lpstr>
      <vt:lpstr>Franklin Gothic Medium</vt:lpstr>
      <vt:lpstr>Futura</vt:lpstr>
      <vt:lpstr>Times New Roman</vt:lpstr>
      <vt:lpstr>TimesNewRomanPS</vt:lpstr>
      <vt:lpstr>TimesNewRomanPSMT</vt:lpstr>
      <vt:lpstr>Wingdings</vt:lpstr>
      <vt:lpstr>JuxtaposeVTI</vt:lpstr>
      <vt:lpstr>The Masterpiece</vt:lpstr>
      <vt:lpstr>“Sholem Asch and Isaac Bashevis Singer were two exceptional personalities in the world of Yiddish letters”</vt:lpstr>
      <vt:lpstr>“Asch espoused a theory of theological universalism” </vt:lpstr>
      <vt:lpstr>”Singer made a show of the exotic and erotic aspects of his Jewishness" </vt:lpstr>
      <vt:lpstr>Singer in Stockholm</vt:lpstr>
      <vt:lpstr>דאָס מײַסטערװערק</vt:lpstr>
      <vt:lpstr>The Masterpiece </vt:lpstr>
      <vt:lpstr>Ash and Bashevis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Masterpiece</dc:title>
  <dc:creator>Urszula Chowaniec</dc:creator>
  <cp:lastModifiedBy>Urszula Chowaniec</cp:lastModifiedBy>
  <cp:revision>7</cp:revision>
  <dcterms:created xsi:type="dcterms:W3CDTF">2024-04-11T10:07:25Z</dcterms:created>
  <dcterms:modified xsi:type="dcterms:W3CDTF">2024-04-11T18:25:13Z</dcterms:modified>
</cp:coreProperties>
</file>