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2"/>
  </p:notesMasterIdLst>
  <p:sldIdLst>
    <p:sldId id="256" r:id="rId2"/>
    <p:sldId id="261" r:id="rId3"/>
    <p:sldId id="265" r:id="rId4"/>
    <p:sldId id="266" r:id="rId5"/>
    <p:sldId id="267" r:id="rId6"/>
    <p:sldId id="270" r:id="rId7"/>
    <p:sldId id="268" r:id="rId8"/>
    <p:sldId id="269" r:id="rId9"/>
    <p:sldId id="271" r:id="rId10"/>
    <p:sldId id="272" r:id="rId1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638C7-9DAF-A445-B2F5-D43DC9905663}" type="datetimeFigureOut">
              <a:rPr lang="en-SE" smtClean="0"/>
              <a:t>2021-10-04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8870B-C154-0C4D-8E55-76957D093B85}" type="slidenum">
              <a:rPr lang="en-SE" smtClean="0"/>
              <a:t>‹#›</a:t>
            </a:fld>
            <a:endParaRPr lang="en-SE"/>
          </a:p>
        </p:txBody>
      </p:sp>
    </p:spTree>
    <p:extLst>
      <p:ext uri="{BB962C8B-B14F-4D97-AF65-F5344CB8AC3E}">
        <p14:creationId xmlns:p14="http://schemas.microsoft.com/office/powerpoint/2010/main" val="115420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5BD29A7D-F04C-D14A-AD21-544B63DCAEBB}" type="datetime1">
              <a:rPr lang="sv-SE" smtClean="0"/>
              <a:t>2021-10-04</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r>
              <a:rPr lang="en-US"/>
              <a:t>Jewish Women's Writing </a:t>
            </a:r>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6204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741E7127-067B-FC43-8EAC-DD1F2B357E67}" type="datetime1">
              <a:rPr lang="sv-SE" smtClean="0"/>
              <a:t>2021-10-04</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r>
              <a:rPr lang="en-US"/>
              <a:t>Jewish Women's Writing </a:t>
            </a:r>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25874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4A16B823-8F02-C34E-87DE-F4550AF4068B}" type="datetime1">
              <a:rPr lang="sv-SE" smtClean="0"/>
              <a:t>2021-10-04</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r>
              <a:rPr lang="en-US"/>
              <a:t>Jewish Women's Writing </a:t>
            </a:r>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7521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FBD22D75-CE42-4649-B037-FE21D463BCC8}" type="datetime1">
              <a:rPr lang="sv-SE" smtClean="0"/>
              <a:t>2021-10-04</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r>
              <a:rPr lang="en-US"/>
              <a:t>Jewish Women's Writing </a:t>
            </a:r>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5876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26E844E1-B5AE-EC4D-8A8D-1CD7C058B0F1}" type="datetime1">
              <a:rPr lang="sv-SE" smtClean="0"/>
              <a:t>2021-10-04</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r>
              <a:rPr lang="en-US"/>
              <a:t>Jewish Women's Writing </a:t>
            </a:r>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787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FAC8BB75-5ED5-5649-A12D-6CA9485EA597}" type="datetime1">
              <a:rPr lang="sv-SE" smtClean="0"/>
              <a:t>2021-10-04</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r>
              <a:rPr lang="en-US"/>
              <a:t>Jewish Women's Writing </a:t>
            </a:r>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1001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D98C65FB-4B53-A04B-A41C-07645C692199}" type="datetime1">
              <a:rPr lang="sv-SE" smtClean="0"/>
              <a:t>2021-10-04</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r>
              <a:rPr lang="en-US"/>
              <a:t>Jewish Women's Writing </a:t>
            </a:r>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6757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21468A7C-4EE5-9D41-8B39-5A1CA88263BD}" type="datetime1">
              <a:rPr lang="sv-SE" smtClean="0"/>
              <a:t>2021-10-04</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r>
              <a:rPr lang="en-US"/>
              <a:t>Jewish Women's Writing </a:t>
            </a:r>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0495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12D4368C-5FE0-ED4E-BDF9-D744C760D3E3}" type="datetime1">
              <a:rPr lang="sv-SE" smtClean="0"/>
              <a:t>2021-10-04</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r>
              <a:rPr lang="en-US"/>
              <a:t>Jewish Women's Writing </a:t>
            </a:r>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710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7B9D3450-6685-8140-9C59-9AEB022A5184}" type="datetime1">
              <a:rPr lang="sv-SE" smtClean="0"/>
              <a:t>2021-10-04</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r>
              <a:rPr lang="en-US"/>
              <a:t>Jewish Women's Writing </a:t>
            </a:r>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1675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B57B2F37-F763-7440-B67C-B0C2B5394BDB}" type="datetime1">
              <a:rPr lang="sv-SE" smtClean="0"/>
              <a:t>2021-10-04</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r>
              <a:rPr lang="en-US"/>
              <a:t>Jewish Women's Writing </a:t>
            </a:r>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2549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0445745-55D5-EF44-A961-B916EBB134E5}" type="datetime1">
              <a:rPr lang="sv-SE" smtClean="0"/>
              <a:t>2021-10-04</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Jewish Women's Writing </a:t>
            </a:r>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85503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limmud.se/na-speakers/emma-augustsson/" TargetMode="External"/><Relationship Id="rId2" Type="http://schemas.openxmlformats.org/officeDocument/2006/relationships/hyperlink" Target="https://www.beittoratah.org/abou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lhGbksawGQ"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file:///Genesis.2.18"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51" name="Freeform: Shape 50">
            <a:extLst>
              <a:ext uri="{FF2B5EF4-FFF2-40B4-BE49-F238E27FC236}">
                <a16:creationId xmlns:a16="http://schemas.microsoft.com/office/drawing/2014/main" id="{3813B3CC-81C7-42A0-AE1B-97E587808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6216533" y="888740"/>
            <a:ext cx="6857996" cy="5080510"/>
          </a:xfrm>
          <a:custGeom>
            <a:avLst/>
            <a:gdLst>
              <a:gd name="connsiteX0" fmla="*/ 0 w 6857996"/>
              <a:gd name="connsiteY0" fmla="*/ 2827344 h 5080510"/>
              <a:gd name="connsiteX1" fmla="*/ 0 w 6857996"/>
              <a:gd name="connsiteY1" fmla="*/ 5080510 h 5080510"/>
              <a:gd name="connsiteX2" fmla="*/ 6857991 w 6857996"/>
              <a:gd name="connsiteY2" fmla="*/ 5080510 h 5080510"/>
              <a:gd name="connsiteX3" fmla="*/ 6857991 w 6857996"/>
              <a:gd name="connsiteY3" fmla="*/ 3928749 h 5080510"/>
              <a:gd name="connsiteX4" fmla="*/ 6857996 w 6857996"/>
              <a:gd name="connsiteY4" fmla="*/ 3928749 h 5080510"/>
              <a:gd name="connsiteX5" fmla="*/ 6857996 w 6857996"/>
              <a:gd name="connsiteY5" fmla="*/ 307516 h 5080510"/>
              <a:gd name="connsiteX6" fmla="*/ 6550769 w 6857996"/>
              <a:gd name="connsiteY6" fmla="*/ 222609 h 5080510"/>
              <a:gd name="connsiteX7" fmla="*/ 5031274 w 6857996"/>
              <a:gd name="connsiteY7" fmla="*/ 33 h 5080510"/>
              <a:gd name="connsiteX8" fmla="*/ 310659 w 6857996"/>
              <a:gd name="connsiteY8" fmla="*/ 1067285 h 5080510"/>
              <a:gd name="connsiteX9" fmla="*/ 2 w 6857996"/>
              <a:gd name="connsiteY9" fmla="*/ 1072307 h 5080510"/>
              <a:gd name="connsiteX10" fmla="*/ 2 w 6857996"/>
              <a:gd name="connsiteY10" fmla="*/ 2827344 h 508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7996" h="5080510">
                <a:moveTo>
                  <a:pt x="0" y="2827344"/>
                </a:moveTo>
                <a:lnTo>
                  <a:pt x="0" y="5080510"/>
                </a:lnTo>
                <a:lnTo>
                  <a:pt x="6857991" y="5080510"/>
                </a:lnTo>
                <a:lnTo>
                  <a:pt x="6857991" y="3928749"/>
                </a:lnTo>
                <a:lnTo>
                  <a:pt x="6857996" y="3928749"/>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3" name="Group 52">
            <a:extLst>
              <a:ext uri="{FF2B5EF4-FFF2-40B4-BE49-F238E27FC236}">
                <a16:creationId xmlns:a16="http://schemas.microsoft.com/office/drawing/2014/main" id="{8A706956-04C2-4ACD-BBB0-A7A81707BF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6601B0AA-6489-4B15-92C9-27A5ECCC79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1C4333-CF33-49A9-9F67-47E2C4C5C2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223E684-2974-4FEC-9EEE-A0667DEBED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220368F-20CA-47F2-8A59-88E5B812BD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C9B857-B16F-4170-AE03-3704F5E94D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737506-B061-48FE-81A1-3907D6E1F2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D223AC4-2FFC-4C1D-B6D1-8E58C4B663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BA289D-D29F-4B88-881E-3AA28F5DA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8CCC501-7F77-4135-AC9C-21DCCA8382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A301DE6-BB42-4D52-BFCC-98ED76631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B54C9E-ECFA-4225-BF4E-12F54731BE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749679-C5EC-4E8E-94C3-590E58080A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B99D1E7-8AB6-4E09-92B9-F37FAE5992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2FDA828-C12F-4012-9EEB-89C6C1CF83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9726CAE-1AB0-4547-95D3-3E870C3085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D5E4455-64AB-4DB7-970E-FBB8FC0511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F4F923-6E41-471E-80A9-1F9251735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82689FE-2454-487C-862F-F8E1EF346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54AC8B8-CD27-45A6-862E-29E40CD92B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0FFB7C-55B7-4F77-807A-6D9EB35E1D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87A8A7-6370-4CB5-BC73-F49A357975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238B117-6B73-40E8-AA5B-E7BF8959F1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F1F956-02E3-4CB0-9D6C-9FAD9486A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FEA10D7-89A2-44F6-AB6C-22ED439388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FB599E6-F770-41FE-812F-1F7EC26597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0A57962-0140-41EE-90BD-7E5AF65371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82C320E-220E-4993-A32F-41CE4F1BB2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714895B-D1F4-4479-94D5-4200646603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0062BF-7CC4-4136-AA03-CC9BE3EA08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D9F14E1-DD45-4E78-B9B8-7D2BC72148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DA047DA-EAB5-4971-9097-C13FFBC03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Right Triangle 85">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5" y="31515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41BF522-9647-514F-9830-A553B1324DC1}"/>
              </a:ext>
            </a:extLst>
          </p:cNvPr>
          <p:cNvSpPr>
            <a:spLocks noGrp="1"/>
          </p:cNvSpPr>
          <p:nvPr>
            <p:ph type="ctrTitle"/>
          </p:nvPr>
        </p:nvSpPr>
        <p:spPr>
          <a:xfrm>
            <a:off x="684213" y="746125"/>
            <a:ext cx="5415579" cy="5397276"/>
          </a:xfrm>
        </p:spPr>
        <p:txBody>
          <a:bodyPr anchor="ctr">
            <a:normAutofit/>
          </a:bodyPr>
          <a:lstStyle/>
          <a:p>
            <a:pPr>
              <a:lnSpc>
                <a:spcPct val="90000"/>
              </a:lnSpc>
            </a:pPr>
            <a:r>
              <a:rPr lang="en-SE" sz="6100" dirty="0"/>
              <a:t>Jewish Women’s Writing: re-writing the myths</a:t>
            </a:r>
          </a:p>
        </p:txBody>
      </p:sp>
      <p:sp>
        <p:nvSpPr>
          <p:cNvPr id="3" name="Subtitle 2">
            <a:extLst>
              <a:ext uri="{FF2B5EF4-FFF2-40B4-BE49-F238E27FC236}">
                <a16:creationId xmlns:a16="http://schemas.microsoft.com/office/drawing/2014/main" id="{D739F0D0-8612-BA4E-A232-BE1C79679C4C}"/>
              </a:ext>
            </a:extLst>
          </p:cNvPr>
          <p:cNvSpPr>
            <a:spLocks noGrp="1"/>
          </p:cNvSpPr>
          <p:nvPr>
            <p:ph type="subTitle" idx="1"/>
          </p:nvPr>
        </p:nvSpPr>
        <p:spPr>
          <a:xfrm>
            <a:off x="8052781" y="3675063"/>
            <a:ext cx="2950182" cy="2468338"/>
          </a:xfrm>
        </p:spPr>
        <p:txBody>
          <a:bodyPr anchor="b">
            <a:normAutofit/>
          </a:bodyPr>
          <a:lstStyle/>
          <a:p>
            <a:pPr algn="r"/>
            <a:r>
              <a:rPr lang="en-SE" dirty="0"/>
              <a:t>Ula Chowaniec, Spetember 2021</a:t>
            </a:r>
          </a:p>
        </p:txBody>
      </p:sp>
      <p:sp>
        <p:nvSpPr>
          <p:cNvPr id="4" name="Footer Placeholder 3">
            <a:extLst>
              <a:ext uri="{FF2B5EF4-FFF2-40B4-BE49-F238E27FC236}">
                <a16:creationId xmlns:a16="http://schemas.microsoft.com/office/drawing/2014/main" id="{6FF8025D-0C3B-9840-9AF0-D8B8E7E41015}"/>
              </a:ext>
            </a:extLst>
          </p:cNvPr>
          <p:cNvSpPr>
            <a:spLocks noGrp="1"/>
          </p:cNvSpPr>
          <p:nvPr>
            <p:ph type="ftr" sz="quarter" idx="11"/>
          </p:nvPr>
        </p:nvSpPr>
        <p:spPr/>
        <p:txBody>
          <a:bodyPr/>
          <a:lstStyle/>
          <a:p>
            <a:r>
              <a:rPr lang="en-US"/>
              <a:t>Jewish Women's Writing </a:t>
            </a:r>
            <a:endParaRPr lang="en-US" dirty="0"/>
          </a:p>
        </p:txBody>
      </p:sp>
      <p:sp>
        <p:nvSpPr>
          <p:cNvPr id="5" name="Slide Number Placeholder 4">
            <a:extLst>
              <a:ext uri="{FF2B5EF4-FFF2-40B4-BE49-F238E27FC236}">
                <a16:creationId xmlns:a16="http://schemas.microsoft.com/office/drawing/2014/main" id="{22A6DE45-3004-4248-83C7-405C62C34F48}"/>
              </a:ext>
            </a:extLst>
          </p:cNvPr>
          <p:cNvSpPr>
            <a:spLocks noGrp="1"/>
          </p:cNvSpPr>
          <p:nvPr>
            <p:ph type="sldNum" sz="quarter" idx="12"/>
          </p:nvPr>
        </p:nvSpPr>
        <p:spPr/>
        <p:txBody>
          <a:bodyPr/>
          <a:lstStyle/>
          <a:p>
            <a:fld id="{BE15108C-154A-4A5A-9C05-91A49A422BA7}" type="slidenum">
              <a:rPr lang="en-US" smtClean="0"/>
              <a:t>1</a:t>
            </a:fld>
            <a:endParaRPr lang="en-US"/>
          </a:p>
        </p:txBody>
      </p:sp>
    </p:spTree>
    <p:extLst>
      <p:ext uri="{BB962C8B-B14F-4D97-AF65-F5344CB8AC3E}">
        <p14:creationId xmlns:p14="http://schemas.microsoft.com/office/powerpoint/2010/main" val="13110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D0830-EE65-9849-8142-C0836497F8EA}"/>
              </a:ext>
            </a:extLst>
          </p:cNvPr>
          <p:cNvSpPr>
            <a:spLocks noGrp="1"/>
          </p:cNvSpPr>
          <p:nvPr>
            <p:ph sz="half" idx="1"/>
          </p:nvPr>
        </p:nvSpPr>
        <p:spPr/>
        <p:txBody>
          <a:bodyPr>
            <a:normAutofit lnSpcReduction="10000"/>
          </a:bodyPr>
          <a:lstStyle/>
          <a:p>
            <a:r>
              <a:rPr lang="en-GB" dirty="0"/>
              <a:t>Eve Adams was a rebel. Born </a:t>
            </a:r>
            <a:r>
              <a:rPr lang="en-GB" dirty="0" err="1"/>
              <a:t>Chawa</a:t>
            </a:r>
            <a:r>
              <a:rPr lang="en-GB" dirty="0"/>
              <a:t> </a:t>
            </a:r>
            <a:r>
              <a:rPr lang="en-GB" dirty="0" err="1"/>
              <a:t>Zloczewer</a:t>
            </a:r>
            <a:r>
              <a:rPr lang="en-GB" dirty="0"/>
              <a:t> into a Jewish family in Poland, Adams emigrated to the United States in 1912. The young woman befriended anarchists, sold radical publications, took a new name, and ran lesbian-and-gay-friendly speakeasies in Chicago and New York. Then, in 1925, Adams risked all to write and publish a book titled Lesbian Love. </a:t>
            </a:r>
            <a:endParaRPr lang="en-SE" dirty="0"/>
          </a:p>
        </p:txBody>
      </p:sp>
      <p:pic>
        <p:nvPicPr>
          <p:cNvPr id="8" name="Content Placeholder 7" descr="Shape&#10;&#10;Description automatically generated">
            <a:extLst>
              <a:ext uri="{FF2B5EF4-FFF2-40B4-BE49-F238E27FC236}">
                <a16:creationId xmlns:a16="http://schemas.microsoft.com/office/drawing/2014/main" id="{A419FCE8-BCB7-A34D-A814-58149DEB5C05}"/>
              </a:ext>
            </a:extLst>
          </p:cNvPr>
          <p:cNvPicPr>
            <a:picLocks noGrp="1" noChangeAspect="1"/>
          </p:cNvPicPr>
          <p:nvPr>
            <p:ph sz="half" idx="2"/>
          </p:nvPr>
        </p:nvPicPr>
        <p:blipFill>
          <a:blip r:embed="rId2"/>
          <a:stretch>
            <a:fillRect/>
          </a:stretch>
        </p:blipFill>
        <p:spPr>
          <a:xfrm>
            <a:off x="6757987" y="653490"/>
            <a:ext cx="4114800" cy="5438218"/>
          </a:xfrm>
        </p:spPr>
      </p:pic>
      <p:sp>
        <p:nvSpPr>
          <p:cNvPr id="2" name="Title 1">
            <a:extLst>
              <a:ext uri="{FF2B5EF4-FFF2-40B4-BE49-F238E27FC236}">
                <a16:creationId xmlns:a16="http://schemas.microsoft.com/office/drawing/2014/main" id="{4D3F68AD-366C-9046-AD9A-FA0B35F36FAD}"/>
              </a:ext>
            </a:extLst>
          </p:cNvPr>
          <p:cNvSpPr>
            <a:spLocks noGrp="1"/>
          </p:cNvSpPr>
          <p:nvPr>
            <p:ph type="title"/>
          </p:nvPr>
        </p:nvSpPr>
        <p:spPr/>
        <p:txBody>
          <a:bodyPr/>
          <a:lstStyle/>
          <a:p>
            <a:r>
              <a:rPr lang="en-SE" b="1" dirty="0">
                <a:solidFill>
                  <a:schemeClr val="accent2">
                    <a:lumMod val="50000"/>
                  </a:schemeClr>
                </a:solidFill>
              </a:rPr>
              <a:t>The Revolutionary America….</a:t>
            </a:r>
          </a:p>
        </p:txBody>
      </p:sp>
      <p:sp>
        <p:nvSpPr>
          <p:cNvPr id="5" name="Footer Placeholder 4">
            <a:extLst>
              <a:ext uri="{FF2B5EF4-FFF2-40B4-BE49-F238E27FC236}">
                <a16:creationId xmlns:a16="http://schemas.microsoft.com/office/drawing/2014/main" id="{AA90BB5B-6426-DA4D-B97B-12C473EEAE62}"/>
              </a:ext>
            </a:extLst>
          </p:cNvPr>
          <p:cNvSpPr>
            <a:spLocks noGrp="1"/>
          </p:cNvSpPr>
          <p:nvPr>
            <p:ph type="ftr" sz="quarter" idx="11"/>
          </p:nvPr>
        </p:nvSpPr>
        <p:spPr/>
        <p:txBody>
          <a:bodyPr/>
          <a:lstStyle/>
          <a:p>
            <a:r>
              <a:rPr lang="en-US"/>
              <a:t>Jewish Women's Writing </a:t>
            </a:r>
          </a:p>
        </p:txBody>
      </p:sp>
      <p:sp>
        <p:nvSpPr>
          <p:cNvPr id="6" name="Slide Number Placeholder 5">
            <a:extLst>
              <a:ext uri="{FF2B5EF4-FFF2-40B4-BE49-F238E27FC236}">
                <a16:creationId xmlns:a16="http://schemas.microsoft.com/office/drawing/2014/main" id="{BF4E0C38-0B1B-A643-B7B2-64CC5A1C14A3}"/>
              </a:ext>
            </a:extLst>
          </p:cNvPr>
          <p:cNvSpPr>
            <a:spLocks noGrp="1"/>
          </p:cNvSpPr>
          <p:nvPr>
            <p:ph type="sldNum" sz="quarter" idx="12"/>
          </p:nvPr>
        </p:nvSpPr>
        <p:spPr/>
        <p:txBody>
          <a:bodyPr/>
          <a:lstStyle/>
          <a:p>
            <a:fld id="{BE15108C-154A-4A5A-9C05-91A49A422BA7}" type="slidenum">
              <a:rPr lang="en-US" smtClean="0"/>
              <a:t>10</a:t>
            </a:fld>
            <a:endParaRPr lang="en-US"/>
          </a:p>
        </p:txBody>
      </p:sp>
    </p:spTree>
    <p:extLst>
      <p:ext uri="{BB962C8B-B14F-4D97-AF65-F5344CB8AC3E}">
        <p14:creationId xmlns:p14="http://schemas.microsoft.com/office/powerpoint/2010/main" val="17890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800E-7E4A-2647-88A0-7980CFE0ECC1}"/>
              </a:ext>
            </a:extLst>
          </p:cNvPr>
          <p:cNvSpPr>
            <a:spLocks noGrp="1"/>
          </p:cNvSpPr>
          <p:nvPr>
            <p:ph type="title"/>
          </p:nvPr>
        </p:nvSpPr>
        <p:spPr>
          <a:xfrm>
            <a:off x="691078" y="722903"/>
            <a:ext cx="4790921" cy="691526"/>
          </a:xfrm>
        </p:spPr>
        <p:txBody>
          <a:bodyPr>
            <a:normAutofit fontScale="90000"/>
          </a:bodyPr>
          <a:lstStyle/>
          <a:p>
            <a:r>
              <a:rPr lang="en-GB" strike="sngStrike" dirty="0">
                <a:solidFill>
                  <a:srgbClr val="C00000"/>
                </a:solidFill>
              </a:rPr>
              <a:t>Un</a:t>
            </a:r>
            <a:r>
              <a:rPr lang="en-GB" dirty="0"/>
              <a:t>related A</a:t>
            </a:r>
            <a:r>
              <a:rPr lang="en-SE" dirty="0"/>
              <a:t>nnoucements:</a:t>
            </a:r>
          </a:p>
        </p:txBody>
      </p:sp>
      <p:sp>
        <p:nvSpPr>
          <p:cNvPr id="3" name="Content Placeholder 2">
            <a:extLst>
              <a:ext uri="{FF2B5EF4-FFF2-40B4-BE49-F238E27FC236}">
                <a16:creationId xmlns:a16="http://schemas.microsoft.com/office/drawing/2014/main" id="{36715253-BACF-E549-AD18-D468AA4E0912}"/>
              </a:ext>
            </a:extLst>
          </p:cNvPr>
          <p:cNvSpPr>
            <a:spLocks noGrp="1"/>
          </p:cNvSpPr>
          <p:nvPr>
            <p:ph sz="half" idx="1"/>
          </p:nvPr>
        </p:nvSpPr>
        <p:spPr/>
        <p:txBody>
          <a:bodyPr/>
          <a:lstStyle/>
          <a:p>
            <a:r>
              <a:rPr lang="en-SE" dirty="0"/>
              <a:t>Beit Toratah</a:t>
            </a:r>
          </a:p>
          <a:p>
            <a:r>
              <a:rPr lang="en-GB" dirty="0">
                <a:hlinkClick r:id="rId2"/>
              </a:rPr>
              <a:t>https://www.beittoratah.org/about</a:t>
            </a:r>
            <a:endParaRPr lang="en-GB" dirty="0"/>
          </a:p>
          <a:p>
            <a:endParaRPr lang="en-SE" dirty="0"/>
          </a:p>
        </p:txBody>
      </p:sp>
      <p:sp>
        <p:nvSpPr>
          <p:cNvPr id="5" name="Footer Placeholder 4">
            <a:extLst>
              <a:ext uri="{FF2B5EF4-FFF2-40B4-BE49-F238E27FC236}">
                <a16:creationId xmlns:a16="http://schemas.microsoft.com/office/drawing/2014/main" id="{C885BB46-8250-AB42-9078-F0C871E06ECC}"/>
              </a:ext>
            </a:extLst>
          </p:cNvPr>
          <p:cNvSpPr>
            <a:spLocks noGrp="1"/>
          </p:cNvSpPr>
          <p:nvPr>
            <p:ph type="ftr" sz="quarter" idx="11"/>
          </p:nvPr>
        </p:nvSpPr>
        <p:spPr/>
        <p:txBody>
          <a:bodyPr/>
          <a:lstStyle/>
          <a:p>
            <a:r>
              <a:rPr lang="en-US"/>
              <a:t>Jewish Women's Writing </a:t>
            </a:r>
          </a:p>
        </p:txBody>
      </p:sp>
      <p:sp>
        <p:nvSpPr>
          <p:cNvPr id="7" name="Slide Number Placeholder 6">
            <a:extLst>
              <a:ext uri="{FF2B5EF4-FFF2-40B4-BE49-F238E27FC236}">
                <a16:creationId xmlns:a16="http://schemas.microsoft.com/office/drawing/2014/main" id="{415C533E-3696-D344-B0A7-D3B3BDCFE747}"/>
              </a:ext>
            </a:extLst>
          </p:cNvPr>
          <p:cNvSpPr>
            <a:spLocks noGrp="1"/>
          </p:cNvSpPr>
          <p:nvPr>
            <p:ph type="sldNum" sz="quarter" idx="12"/>
          </p:nvPr>
        </p:nvSpPr>
        <p:spPr/>
        <p:txBody>
          <a:bodyPr/>
          <a:lstStyle/>
          <a:p>
            <a:fld id="{BE15108C-154A-4A5A-9C05-91A49A422BA7}" type="slidenum">
              <a:rPr lang="en-US" smtClean="0"/>
              <a:t>2</a:t>
            </a:fld>
            <a:endParaRPr lang="en-US"/>
          </a:p>
        </p:txBody>
      </p:sp>
      <p:sp>
        <p:nvSpPr>
          <p:cNvPr id="12" name="Content Placeholder 11">
            <a:extLst>
              <a:ext uri="{FF2B5EF4-FFF2-40B4-BE49-F238E27FC236}">
                <a16:creationId xmlns:a16="http://schemas.microsoft.com/office/drawing/2014/main" id="{92AF3AA4-8B29-9F44-9070-8A45565895DB}"/>
              </a:ext>
            </a:extLst>
          </p:cNvPr>
          <p:cNvSpPr>
            <a:spLocks noGrp="1"/>
          </p:cNvSpPr>
          <p:nvPr>
            <p:ph sz="half" idx="2"/>
          </p:nvPr>
        </p:nvSpPr>
        <p:spPr/>
        <p:txBody>
          <a:bodyPr/>
          <a:lstStyle/>
          <a:p>
            <a:r>
              <a:rPr lang="en-SE" dirty="0"/>
              <a:t>Limmud!</a:t>
            </a:r>
          </a:p>
          <a:p>
            <a:r>
              <a:rPr lang="en-GB" dirty="0">
                <a:hlinkClick r:id="rId3"/>
              </a:rPr>
              <a:t>https://limmud.se/na-speakers/emma-augustsson/</a:t>
            </a:r>
            <a:r>
              <a:rPr lang="en-GB" dirty="0"/>
              <a:t> </a:t>
            </a:r>
            <a:endParaRPr lang="en-SE" dirty="0"/>
          </a:p>
        </p:txBody>
      </p:sp>
    </p:spTree>
    <p:extLst>
      <p:ext uri="{BB962C8B-B14F-4D97-AF65-F5344CB8AC3E}">
        <p14:creationId xmlns:p14="http://schemas.microsoft.com/office/powerpoint/2010/main" val="5937428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DF16-CC8D-864A-A202-CF7E42E6A4F5}"/>
              </a:ext>
            </a:extLst>
          </p:cNvPr>
          <p:cNvSpPr>
            <a:spLocks noGrp="1"/>
          </p:cNvSpPr>
          <p:nvPr>
            <p:ph type="title"/>
          </p:nvPr>
        </p:nvSpPr>
        <p:spPr/>
        <p:txBody>
          <a:bodyPr>
            <a:normAutofit/>
          </a:bodyPr>
          <a:lstStyle/>
          <a:p>
            <a:r>
              <a:rPr lang="en-SE" dirty="0"/>
              <a:t>Burning Girls and Other Stories (2021)</a:t>
            </a:r>
          </a:p>
        </p:txBody>
      </p:sp>
      <p:sp>
        <p:nvSpPr>
          <p:cNvPr id="3" name="Content Placeholder 2">
            <a:extLst>
              <a:ext uri="{FF2B5EF4-FFF2-40B4-BE49-F238E27FC236}">
                <a16:creationId xmlns:a16="http://schemas.microsoft.com/office/drawing/2014/main" id="{0DF712A7-FDE8-A440-94BE-3E9E0F97797E}"/>
              </a:ext>
            </a:extLst>
          </p:cNvPr>
          <p:cNvSpPr>
            <a:spLocks noGrp="1"/>
          </p:cNvSpPr>
          <p:nvPr>
            <p:ph sz="half" idx="1"/>
          </p:nvPr>
        </p:nvSpPr>
        <p:spPr/>
        <p:txBody>
          <a:bodyPr>
            <a:normAutofit lnSpcReduction="10000"/>
          </a:bodyPr>
          <a:lstStyle/>
          <a:p>
            <a:pPr marL="0" indent="0">
              <a:buNone/>
            </a:pPr>
            <a:r>
              <a:rPr lang="en-GB" b="1" dirty="0"/>
              <a:t>Veronica </a:t>
            </a:r>
            <a:r>
              <a:rPr lang="en-GB" b="1" dirty="0" err="1"/>
              <a:t>Schanoes</a:t>
            </a:r>
            <a:r>
              <a:rPr lang="en-GB" dirty="0"/>
              <a:t> is an American author of fantasy stories and an associate professor in the department of English at Queens College, CUNY. Her novella </a:t>
            </a:r>
            <a:r>
              <a:rPr lang="en-GB" i="1" dirty="0"/>
              <a:t>Burning Girls </a:t>
            </a:r>
            <a:r>
              <a:rPr lang="en-GB" dirty="0"/>
              <a:t>was nominated for the Nebula Award and the World Fantasy Award and won the Shirley Jackson Award for Best Novella in 2013. She lives in New York City. </a:t>
            </a:r>
            <a:r>
              <a:rPr lang="en-GB" i="1" dirty="0"/>
              <a:t>Burning Girls and Other Stories </a:t>
            </a:r>
            <a:r>
              <a:rPr lang="en-GB" dirty="0"/>
              <a:t>is her debut collection</a:t>
            </a:r>
            <a:endParaRPr lang="en-SE" b="1" dirty="0"/>
          </a:p>
        </p:txBody>
      </p:sp>
      <p:pic>
        <p:nvPicPr>
          <p:cNvPr id="6" name="Content Placeholder 5" descr="A picture containing text, sport, water sport, swimming&#10;&#10;Description automatically generated">
            <a:extLst>
              <a:ext uri="{FF2B5EF4-FFF2-40B4-BE49-F238E27FC236}">
                <a16:creationId xmlns:a16="http://schemas.microsoft.com/office/drawing/2014/main" id="{2518E345-ABA6-DB4B-A6EC-2D83D6290CC7}"/>
              </a:ext>
            </a:extLst>
          </p:cNvPr>
          <p:cNvPicPr>
            <a:picLocks noGrp="1" noChangeAspect="1"/>
          </p:cNvPicPr>
          <p:nvPr>
            <p:ph sz="half" idx="2"/>
          </p:nvPr>
        </p:nvPicPr>
        <p:blipFill>
          <a:blip r:embed="rId2"/>
          <a:stretch>
            <a:fillRect/>
          </a:stretch>
        </p:blipFill>
        <p:spPr>
          <a:xfrm>
            <a:off x="7400440" y="2346325"/>
            <a:ext cx="2137746" cy="3273425"/>
          </a:xfrm>
        </p:spPr>
      </p:pic>
      <p:sp>
        <p:nvSpPr>
          <p:cNvPr id="7" name="Footer Placeholder 6">
            <a:extLst>
              <a:ext uri="{FF2B5EF4-FFF2-40B4-BE49-F238E27FC236}">
                <a16:creationId xmlns:a16="http://schemas.microsoft.com/office/drawing/2014/main" id="{B9C84FC4-3951-9942-8802-7B3CCA1B6C46}"/>
              </a:ext>
            </a:extLst>
          </p:cNvPr>
          <p:cNvSpPr>
            <a:spLocks noGrp="1"/>
          </p:cNvSpPr>
          <p:nvPr>
            <p:ph type="ftr" sz="quarter" idx="11"/>
          </p:nvPr>
        </p:nvSpPr>
        <p:spPr/>
        <p:txBody>
          <a:bodyPr/>
          <a:lstStyle/>
          <a:p>
            <a:r>
              <a:rPr lang="en-US"/>
              <a:t>Jewish Women's Writing </a:t>
            </a:r>
          </a:p>
        </p:txBody>
      </p:sp>
      <p:sp>
        <p:nvSpPr>
          <p:cNvPr id="8" name="Slide Number Placeholder 7">
            <a:extLst>
              <a:ext uri="{FF2B5EF4-FFF2-40B4-BE49-F238E27FC236}">
                <a16:creationId xmlns:a16="http://schemas.microsoft.com/office/drawing/2014/main" id="{0C3B2F60-918B-A84C-BA07-B80ABF5ADEF2}"/>
              </a:ext>
            </a:extLst>
          </p:cNvPr>
          <p:cNvSpPr>
            <a:spLocks noGrp="1"/>
          </p:cNvSpPr>
          <p:nvPr>
            <p:ph type="sldNum" sz="quarter" idx="12"/>
          </p:nvPr>
        </p:nvSpPr>
        <p:spPr/>
        <p:txBody>
          <a:bodyPr/>
          <a:lstStyle/>
          <a:p>
            <a:fld id="{BE15108C-154A-4A5A-9C05-91A49A422BA7}" type="slidenum">
              <a:rPr lang="en-US" smtClean="0"/>
              <a:t>3</a:t>
            </a:fld>
            <a:endParaRPr lang="en-US"/>
          </a:p>
        </p:txBody>
      </p:sp>
      <p:sp>
        <p:nvSpPr>
          <p:cNvPr id="4" name="TextBox 3">
            <a:extLst>
              <a:ext uri="{FF2B5EF4-FFF2-40B4-BE49-F238E27FC236}">
                <a16:creationId xmlns:a16="http://schemas.microsoft.com/office/drawing/2014/main" id="{C9541B61-A621-784D-B4B7-8093505B8D12}"/>
              </a:ext>
            </a:extLst>
          </p:cNvPr>
          <p:cNvSpPr txBox="1"/>
          <p:nvPr/>
        </p:nvSpPr>
        <p:spPr>
          <a:xfrm>
            <a:off x="6357938" y="5619750"/>
            <a:ext cx="3971925" cy="923330"/>
          </a:xfrm>
          <a:prstGeom prst="rect">
            <a:avLst/>
          </a:prstGeom>
          <a:noFill/>
        </p:spPr>
        <p:txBody>
          <a:bodyPr wrap="square" rtlCol="0">
            <a:spAutoFit/>
          </a:bodyPr>
          <a:lstStyle/>
          <a:p>
            <a:r>
              <a:rPr lang="en-SE" dirty="0"/>
              <a:t>Talk: </a:t>
            </a:r>
            <a:r>
              <a:rPr lang="en-GB" dirty="0">
                <a:hlinkClick r:id="rId3"/>
              </a:rPr>
              <a:t>https://www.youtube.com/watch?v=flhGbksawGQ</a:t>
            </a:r>
            <a:r>
              <a:rPr lang="en-GB" dirty="0"/>
              <a:t> </a:t>
            </a:r>
            <a:endParaRPr lang="en-SE" dirty="0"/>
          </a:p>
        </p:txBody>
      </p:sp>
    </p:spTree>
    <p:extLst>
      <p:ext uri="{BB962C8B-B14F-4D97-AF65-F5344CB8AC3E}">
        <p14:creationId xmlns:p14="http://schemas.microsoft.com/office/powerpoint/2010/main" val="2764285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22F4-524F-BC43-98AF-E0449630FA21}"/>
              </a:ext>
            </a:extLst>
          </p:cNvPr>
          <p:cNvSpPr>
            <a:spLocks noGrp="1"/>
          </p:cNvSpPr>
          <p:nvPr>
            <p:ph type="title"/>
          </p:nvPr>
        </p:nvSpPr>
        <p:spPr>
          <a:xfrm>
            <a:off x="691079" y="722903"/>
            <a:ext cx="4423846" cy="1354844"/>
          </a:xfrm>
        </p:spPr>
        <p:txBody>
          <a:bodyPr>
            <a:normAutofit fontScale="90000"/>
          </a:bodyPr>
          <a:lstStyle/>
          <a:p>
            <a:r>
              <a:rPr lang="en-GB" dirty="0"/>
              <a:t>T</a:t>
            </a:r>
            <a:r>
              <a:rPr lang="en-SE" dirty="0"/>
              <a:t>he Myth of Lilith</a:t>
            </a:r>
          </a:p>
        </p:txBody>
      </p:sp>
      <p:sp>
        <p:nvSpPr>
          <p:cNvPr id="3" name="Content Placeholder 2">
            <a:extLst>
              <a:ext uri="{FF2B5EF4-FFF2-40B4-BE49-F238E27FC236}">
                <a16:creationId xmlns:a16="http://schemas.microsoft.com/office/drawing/2014/main" id="{F68DB8D7-2E6D-DE46-BA2D-69F9AB42D878}"/>
              </a:ext>
            </a:extLst>
          </p:cNvPr>
          <p:cNvSpPr>
            <a:spLocks noGrp="1"/>
          </p:cNvSpPr>
          <p:nvPr>
            <p:ph sz="half" idx="1"/>
          </p:nvPr>
        </p:nvSpPr>
        <p:spPr>
          <a:xfrm>
            <a:off x="691078" y="2345843"/>
            <a:ext cx="2523610" cy="3274372"/>
          </a:xfrm>
        </p:spPr>
        <p:txBody>
          <a:bodyPr>
            <a:normAutofit fontScale="55000" lnSpcReduction="20000"/>
          </a:bodyPr>
          <a:lstStyle/>
          <a:p>
            <a:r>
              <a:rPr lang="en-GB" dirty="0"/>
              <a:t>Lilith (/ˈ</a:t>
            </a:r>
            <a:r>
              <a:rPr lang="en-GB" dirty="0" err="1"/>
              <a:t>lɪlɪ</a:t>
            </a:r>
            <a:r>
              <a:rPr lang="el-GR" dirty="0"/>
              <a:t>θ/; </a:t>
            </a:r>
            <a:r>
              <a:rPr lang="en-GB" dirty="0"/>
              <a:t>Hebrew: </a:t>
            </a:r>
            <a:r>
              <a:rPr lang="he-IL" dirty="0"/>
              <a:t>לִילִית‎, </a:t>
            </a:r>
            <a:r>
              <a:rPr lang="en-GB" dirty="0" err="1"/>
              <a:t>romanized</a:t>
            </a:r>
            <a:r>
              <a:rPr lang="en-GB" dirty="0"/>
              <a:t>: </a:t>
            </a:r>
            <a:r>
              <a:rPr lang="en-GB" dirty="0" err="1"/>
              <a:t>Līlīṯ</a:t>
            </a:r>
            <a:r>
              <a:rPr lang="en-GB" dirty="0"/>
              <a:t>) is a demonic figure in Judaic mythology, supposedly the primordial she-demon and alternatively first wife of Adam.</a:t>
            </a:r>
            <a:endParaRPr lang="en-SE" dirty="0"/>
          </a:p>
        </p:txBody>
      </p:sp>
      <p:sp>
        <p:nvSpPr>
          <p:cNvPr id="4" name="Content Placeholder 3">
            <a:extLst>
              <a:ext uri="{FF2B5EF4-FFF2-40B4-BE49-F238E27FC236}">
                <a16:creationId xmlns:a16="http://schemas.microsoft.com/office/drawing/2014/main" id="{894482D1-F98F-9448-A6A2-2FD5E8E939AF}"/>
              </a:ext>
            </a:extLst>
          </p:cNvPr>
          <p:cNvSpPr>
            <a:spLocks noGrp="1"/>
          </p:cNvSpPr>
          <p:nvPr>
            <p:ph sz="half" idx="2"/>
          </p:nvPr>
        </p:nvSpPr>
        <p:spPr>
          <a:xfrm>
            <a:off x="5114924" y="385763"/>
            <a:ext cx="6272213" cy="6057900"/>
          </a:xfrm>
        </p:spPr>
        <p:txBody>
          <a:bodyPr>
            <a:normAutofit fontScale="55000" lnSpcReduction="20000"/>
          </a:bodyPr>
          <a:lstStyle/>
          <a:p>
            <a:pPr marL="0" indent="0">
              <a:buNone/>
            </a:pPr>
            <a:r>
              <a:rPr lang="en-GB" b="1" dirty="0"/>
              <a:t>The Myth of Lilith </a:t>
            </a:r>
            <a:endParaRPr lang="en-SE" dirty="0"/>
          </a:p>
          <a:p>
            <a:pPr marL="0" indent="0">
              <a:buNone/>
            </a:pPr>
            <a:r>
              <a:rPr lang="en-GB" b="1" dirty="0"/>
              <a:t>Midrashim: </a:t>
            </a:r>
            <a:endParaRPr lang="en-SE" dirty="0"/>
          </a:p>
          <a:p>
            <a:pPr marL="0" indent="0">
              <a:buNone/>
            </a:pPr>
            <a:r>
              <a:rPr lang="en-GB" sz="2500" dirty="0"/>
              <a:t>"The angels who are in charge of healing are </a:t>
            </a:r>
            <a:r>
              <a:rPr lang="en-GB" sz="2500" dirty="0" err="1"/>
              <a:t>Sanoy</a:t>
            </a:r>
            <a:r>
              <a:rPr lang="en-GB" sz="2500" dirty="0"/>
              <a:t>, </a:t>
            </a:r>
            <a:r>
              <a:rPr lang="en-GB" sz="2500" dirty="0" err="1"/>
              <a:t>Sansenoy</a:t>
            </a:r>
            <a:r>
              <a:rPr lang="en-GB" sz="2500" dirty="0"/>
              <a:t> and </a:t>
            </a:r>
            <a:r>
              <a:rPr lang="en-GB" sz="2500" dirty="0" err="1"/>
              <a:t>Semangelof</a:t>
            </a:r>
            <a:r>
              <a:rPr lang="en-GB" sz="2500" dirty="0"/>
              <a:t>. While God created Adam, who was alone, He said, 'It is not good for man to be alone' (</a:t>
            </a:r>
            <a:r>
              <a:rPr lang="en-GB" sz="2500" dirty="0">
                <a:hlinkClick r:id="rId2"/>
              </a:rPr>
              <a:t>Genesis 2:18</a:t>
            </a:r>
            <a:r>
              <a:rPr lang="en-GB" sz="2500" dirty="0"/>
              <a:t>). He also created a woman, from the earth, as He had created Adam himself, and called her Lilith. Adam and Lilith immediately began to fight. She said, 'I will not lie below,' and he said, 'I will not lie beneath you, but only on top. For you are fit only to be in the bottom position, while I am to be the superior one.' Lilith responded, 'We are equal to each other inasmuch as we were both created from the earth.' But they would not listen to one another. When Lilith saw this, she pronounced the Ineffable Name and flew away into the air. Adam stood in prayer before his Creator: 'Sovereign of the universe!' he said, 'the woman you gave me has run away.' At once, the Holy One, blessed be He, sent these three angels to bring her </a:t>
            </a:r>
            <a:r>
              <a:rPr lang="en-GB" sz="2500" dirty="0" err="1"/>
              <a:t>back."Said</a:t>
            </a:r>
            <a:r>
              <a:rPr lang="en-GB" sz="2500" dirty="0"/>
              <a:t> the Holy One to Adam, 'If she agrees to come back, what is made is good. If not, she must permit one hundred of her children to die every day.' The angels left God and pursued Lilith, whom they overtook in the midst of the sea, in the mighty waters wherein the Egyptians were destined to drown. They told her God's word, but she did not wish to return. The angels said, 'We shall drown you in the </a:t>
            </a:r>
            <a:r>
              <a:rPr lang="en-GB" sz="2500" dirty="0" err="1"/>
              <a:t>sea.'"'Leave</a:t>
            </a:r>
            <a:r>
              <a:rPr lang="en-GB" sz="2500" dirty="0"/>
              <a:t> me!' she said. 'I was created only to cause sickness to infants. If the infant is male, I have dominion over him for eight days after his birth, and if female, for twenty days.' "When the angels heard Lilith's words, they insisted she go back. But she swore to them by the name of the living and eternal God: 'Whenever I see you or your names or your forms in an amulet, I will have no power over that infant.' She also agreed to have one hundred of her children die every day. Accordingly, every day one hundred demons perish, and for the same reason, we write the angels names on the amulets of young children. When Lilith sees their names, she remembers her oath, and the child recovers."</a:t>
            </a:r>
            <a:endParaRPr lang="en-SE" sz="2500" dirty="0"/>
          </a:p>
          <a:p>
            <a:pPr marL="0" indent="0">
              <a:buNone/>
            </a:pPr>
            <a:endParaRPr lang="en-SE" dirty="0"/>
          </a:p>
        </p:txBody>
      </p:sp>
      <p:sp>
        <p:nvSpPr>
          <p:cNvPr id="5" name="Footer Placeholder 4">
            <a:extLst>
              <a:ext uri="{FF2B5EF4-FFF2-40B4-BE49-F238E27FC236}">
                <a16:creationId xmlns:a16="http://schemas.microsoft.com/office/drawing/2014/main" id="{235C7E3E-7247-9048-BD0E-310F61824057}"/>
              </a:ext>
            </a:extLst>
          </p:cNvPr>
          <p:cNvSpPr>
            <a:spLocks noGrp="1"/>
          </p:cNvSpPr>
          <p:nvPr>
            <p:ph type="ftr" sz="quarter" idx="11"/>
          </p:nvPr>
        </p:nvSpPr>
        <p:spPr/>
        <p:txBody>
          <a:bodyPr/>
          <a:lstStyle/>
          <a:p>
            <a:r>
              <a:rPr lang="en-US"/>
              <a:t>Jewish Women's Writing </a:t>
            </a:r>
          </a:p>
        </p:txBody>
      </p:sp>
      <p:sp>
        <p:nvSpPr>
          <p:cNvPr id="6" name="Slide Number Placeholder 5">
            <a:extLst>
              <a:ext uri="{FF2B5EF4-FFF2-40B4-BE49-F238E27FC236}">
                <a16:creationId xmlns:a16="http://schemas.microsoft.com/office/drawing/2014/main" id="{B18DFC92-7B0F-F44B-9954-19222BA95667}"/>
              </a:ext>
            </a:extLst>
          </p:cNvPr>
          <p:cNvSpPr>
            <a:spLocks noGrp="1"/>
          </p:cNvSpPr>
          <p:nvPr>
            <p:ph type="sldNum" sz="quarter" idx="12"/>
          </p:nvPr>
        </p:nvSpPr>
        <p:spPr/>
        <p:txBody>
          <a:bodyPr/>
          <a:lstStyle/>
          <a:p>
            <a:fld id="{BE15108C-154A-4A5A-9C05-91A49A422BA7}" type="slidenum">
              <a:rPr lang="en-US" smtClean="0"/>
              <a:t>4</a:t>
            </a:fld>
            <a:endParaRPr lang="en-US"/>
          </a:p>
        </p:txBody>
      </p:sp>
    </p:spTree>
    <p:extLst>
      <p:ext uri="{BB962C8B-B14F-4D97-AF65-F5344CB8AC3E}">
        <p14:creationId xmlns:p14="http://schemas.microsoft.com/office/powerpoint/2010/main" val="34152668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165794D4-DDCF-469D-A6C7-0AE18F6BB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People walking down a street&#10;&#10;Description automatically generated with low confidence">
            <a:extLst>
              <a:ext uri="{FF2B5EF4-FFF2-40B4-BE49-F238E27FC236}">
                <a16:creationId xmlns:a16="http://schemas.microsoft.com/office/drawing/2014/main" id="{DABF3847-1A8B-7949-BF6D-12F6FF57004E}"/>
              </a:ext>
            </a:extLst>
          </p:cNvPr>
          <p:cNvPicPr>
            <a:picLocks noChangeAspect="1"/>
          </p:cNvPicPr>
          <p:nvPr/>
        </p:nvPicPr>
        <p:blipFill rotWithShape="1">
          <a:blip r:embed="rId2"/>
          <a:srcRect t="2774" b="17721"/>
          <a:stretch/>
        </p:blipFill>
        <p:spPr>
          <a:xfrm>
            <a:off x="-22827" y="-669251"/>
            <a:ext cx="12192000" cy="6857999"/>
          </a:xfrm>
          <a:prstGeom prst="rect">
            <a:avLst/>
          </a:prstGeom>
        </p:spPr>
      </p:pic>
      <p:grpSp>
        <p:nvGrpSpPr>
          <p:cNvPr id="50" name="Group 49">
            <a:extLst>
              <a:ext uri="{FF2B5EF4-FFF2-40B4-BE49-F238E27FC236}">
                <a16:creationId xmlns:a16="http://schemas.microsoft.com/office/drawing/2014/main" id="{88D25AED-03FE-496D-84B1-6BD007300A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636474AD-D65C-406B-83FB-C99C060070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99322EB-87AA-45C9-A03C-52A874D8C8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0BCB4F5-395E-4192-9EBB-E9F0255AE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B1466F-6782-407B-9C00-8DF501BC02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28CCAE2-B347-4439-A6F8-1F1C3548FA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FDDE5DC-1CFD-4141-BB8A-4E88DC953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8B0EB6-7696-43A6-802C-7F71D1BA06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C27EFB-1419-4DCF-B0FB-19DFF5558B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B469F2C-8E3D-4F5A-B109-74EB0C1C62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AF21893-899E-456E-B2C0-18C3B8661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249F69B-8991-410D-B2BE-29792DFF04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3B3B6AE-A176-4E37-9DC3-693D4D4A15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251166D-5D02-4F59-9CDD-176C32DCBA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19ECF99-A74F-4670-B781-193D17D554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78FECED-862A-4A60-A948-0B3FC1F6A0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6596925-5663-4DBB-BA20-5D8E5168A8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04049C-063B-4F59-801F-1DE9B4220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5DFD5EC-AD64-4EA0-99D4-659BE87BFC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EDC0CD-7E2B-45B9-BEDA-07058067AC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2973EC6-F21A-40EB-9773-F830E2053F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0727704-3B6D-4FBC-80D0-3452A7883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6C285D-96FA-4E4C-99DD-A4537CC8BA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1A87ECD-5CEA-4CF1-B4D6-231036363D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8D3432C-F58F-418C-B2A2-B675E0149F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7AA6FC6-50E8-4802-946A-A1408D0347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7879239-2C29-4598-89C4-DA6DE60996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5387EF3-939F-4251-95A2-B1FD10DB7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D540311-BAC8-433E-9146-1804B5FD8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D33AD0E-0DD9-49E5-B606-1269FBFEE1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D0FDA4-88B0-47B3-AD08-B58785CF02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7273F8E-C71F-44CE-9C4C-4D0231215D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rgbClr val="000000">
                  <a:alpha val="30000"/>
                </a:srgbClr>
              </a:gs>
              <a:gs pos="80000">
                <a:srgbClr val="000000">
                  <a:alpha val="15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68495-020E-9344-ABE6-3D76F92727E4}"/>
              </a:ext>
            </a:extLst>
          </p:cNvPr>
          <p:cNvSpPr>
            <a:spLocks noGrp="1"/>
          </p:cNvSpPr>
          <p:nvPr>
            <p:ph type="title"/>
          </p:nvPr>
        </p:nvSpPr>
        <p:spPr>
          <a:xfrm>
            <a:off x="684225" y="1800353"/>
            <a:ext cx="10325636" cy="1628647"/>
          </a:xfrm>
        </p:spPr>
        <p:txBody>
          <a:bodyPr vert="horz" lIns="91440" tIns="45720" rIns="91440" bIns="45720" rtlCol="0" anchor="b">
            <a:normAutofit/>
          </a:bodyPr>
          <a:lstStyle/>
          <a:p>
            <a:r>
              <a:rPr lang="en-US" sz="5400">
                <a:solidFill>
                  <a:srgbClr val="FFFFFF"/>
                </a:solidFill>
              </a:rPr>
              <a:t>Re-claiming the narratives </a:t>
            </a:r>
          </a:p>
        </p:txBody>
      </p:sp>
      <p:sp>
        <p:nvSpPr>
          <p:cNvPr id="3" name="Content Placeholder 2">
            <a:extLst>
              <a:ext uri="{FF2B5EF4-FFF2-40B4-BE49-F238E27FC236}">
                <a16:creationId xmlns:a16="http://schemas.microsoft.com/office/drawing/2014/main" id="{7D094644-17DC-CB48-B2F1-C4411BD88577}"/>
              </a:ext>
            </a:extLst>
          </p:cNvPr>
          <p:cNvSpPr>
            <a:spLocks noGrp="1"/>
          </p:cNvSpPr>
          <p:nvPr>
            <p:ph sz="half" idx="1"/>
          </p:nvPr>
        </p:nvSpPr>
        <p:spPr>
          <a:xfrm>
            <a:off x="684225" y="3674328"/>
            <a:ext cx="10325636" cy="858662"/>
          </a:xfrm>
        </p:spPr>
        <p:txBody>
          <a:bodyPr vert="horz" lIns="91440" tIns="45720" rIns="91440" bIns="45720" rtlCol="0">
            <a:normAutofit/>
          </a:bodyPr>
          <a:lstStyle/>
          <a:p>
            <a:pPr marL="0" indent="0">
              <a:buNone/>
            </a:pPr>
            <a:r>
              <a:rPr lang="en-US" sz="2400">
                <a:solidFill>
                  <a:srgbClr val="FFFFFF"/>
                </a:solidFill>
              </a:rPr>
              <a:t>Białystok/ Jewish Białystok </a:t>
            </a:r>
          </a:p>
        </p:txBody>
      </p:sp>
      <p:sp>
        <p:nvSpPr>
          <p:cNvPr id="5" name="Footer Placeholder 4">
            <a:extLst>
              <a:ext uri="{FF2B5EF4-FFF2-40B4-BE49-F238E27FC236}">
                <a16:creationId xmlns:a16="http://schemas.microsoft.com/office/drawing/2014/main" id="{27356C6E-0E16-1D48-8D1C-43F5D9E7197A}"/>
              </a:ext>
            </a:extLst>
          </p:cNvPr>
          <p:cNvSpPr>
            <a:spLocks noGrp="1"/>
          </p:cNvSpPr>
          <p:nvPr>
            <p:ph type="ftr" sz="quarter" idx="11"/>
          </p:nvPr>
        </p:nvSpPr>
        <p:spPr>
          <a:xfrm>
            <a:off x="691078" y="236364"/>
            <a:ext cx="4114800" cy="417126"/>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Jewish Women's Writing </a:t>
            </a:r>
          </a:p>
        </p:txBody>
      </p:sp>
      <p:sp>
        <p:nvSpPr>
          <p:cNvPr id="6" name="Slide Number Placeholder 5">
            <a:extLst>
              <a:ext uri="{FF2B5EF4-FFF2-40B4-BE49-F238E27FC236}">
                <a16:creationId xmlns:a16="http://schemas.microsoft.com/office/drawing/2014/main" id="{F7BCFFAC-5968-6B42-AB5F-A57F455048B7}"/>
              </a:ext>
            </a:extLst>
          </p:cNvPr>
          <p:cNvSpPr>
            <a:spLocks noGrp="1"/>
          </p:cNvSpPr>
          <p:nvPr>
            <p:ph type="sldNum" sz="quarter" idx="12"/>
          </p:nvPr>
        </p:nvSpPr>
        <p:spPr>
          <a:xfrm>
            <a:off x="11003649" y="6215870"/>
            <a:ext cx="979151" cy="417126"/>
          </a:xfrm>
        </p:spPr>
        <p:txBody>
          <a:bodyPr vert="horz" lIns="91440" tIns="45720" rIns="91440" bIns="45720" rtlCol="0" anchor="ctr">
            <a:normAutofit/>
          </a:bodyPr>
          <a:lstStyle/>
          <a:p>
            <a:pPr>
              <a:spcAft>
                <a:spcPts val="600"/>
              </a:spcAft>
            </a:pPr>
            <a:fld id="{BE15108C-154A-4A5A-9C05-91A49A422BA7}" type="slidenum">
              <a:rPr lang="en-US">
                <a:solidFill>
                  <a:srgbClr val="898989"/>
                </a:solidFill>
              </a:rPr>
              <a:pPr>
                <a:spcAft>
                  <a:spcPts val="600"/>
                </a:spcAft>
              </a:pPr>
              <a:t>5</a:t>
            </a:fld>
            <a:endParaRPr lang="en-US">
              <a:solidFill>
                <a:srgbClr val="898989"/>
              </a:solidFill>
            </a:endParaRPr>
          </a:p>
        </p:txBody>
      </p:sp>
    </p:spTree>
    <p:extLst>
      <p:ext uri="{BB962C8B-B14F-4D97-AF65-F5344CB8AC3E}">
        <p14:creationId xmlns:p14="http://schemas.microsoft.com/office/powerpoint/2010/main" val="102078924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0" name="Group 49">
            <a:extLst>
              <a:ext uri="{FF2B5EF4-FFF2-40B4-BE49-F238E27FC236}">
                <a16:creationId xmlns:a16="http://schemas.microsoft.com/office/drawing/2014/main" id="{67CE0AF2-326F-4B0F-B97A-2C14B3CE19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4E8B05B5-D3AB-4AAC-B97A-7D65FF85F8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47EC12-BFF1-4F97-8364-51C4DF8121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715F011-94BA-47DC-834F-1388B34219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506A0AD-93DC-442E-9F60-B30CEAF7DD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D3C365-CE85-4FAC-B746-E04C9F92A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8454BD-0545-4C56-BD44-0FD16077F2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2AB6B5-F9FA-46C4-9677-F28F2A3BC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A888551-D4D1-46F5-975D-320FB87DB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67C48A2-7C70-4832-8EA1-F4690A5F6B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B11DE8-28CF-46C2-AB13-7AE209801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0395973-46DA-4BF6-B9C1-F0B4512DEB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CFEEC4-7A30-4BB7-91CE-1BBA13833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A0F616-0997-42B0-83B2-BDF6BB3501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44B0F3E-07AE-40F2-ACA8-84BBAEE5B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A948B5D-3085-4444-95B3-2ED3F19C16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B0FDF0-2286-4AD5-8409-EC8B706C50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8842C3-3266-4C74-A6BF-5529C9CC25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920E458-6F68-46DF-9407-9E6AD8CE2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CB4A57-7F7E-426D-93B5-984A8F8BC6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C038EA1-A5C8-4528-9DEC-35C3970C2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CC18C7B-5800-46CC-B5DF-8B8D91A1B3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7AFBA18-1DE7-4213-9CF2-DAA4886EA9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209AD18-3DFF-4A2A-BA06-5B62BC9F30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C9349A2-4AE5-4765-852E-EDD390D0E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F551698-2DD2-4F8E-ABB8-0CBAE048C3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3D68F4A-8464-4C0E-8E8F-218BA86E10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1142AB3-3DD8-414B-8BB3-2E30DBD75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D796E03-EB21-459D-96EA-B0EE0109B7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2F4A84E-E201-47CA-85A4-25A9D76623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03A65C-C198-4FD0-8FF6-BBF0C3AA8D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2344B27-CEB6-40F4-A75F-54415ACD54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83" name="Freeform: Shape 82">
            <a:extLst>
              <a:ext uri="{FF2B5EF4-FFF2-40B4-BE49-F238E27FC236}">
                <a16:creationId xmlns:a16="http://schemas.microsoft.com/office/drawing/2014/main" id="{FD965435-B881-4C53-9917-5CDFE768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Right Triangle 84">
            <a:extLst>
              <a:ext uri="{FF2B5EF4-FFF2-40B4-BE49-F238E27FC236}">
                <a16:creationId xmlns:a16="http://schemas.microsoft.com/office/drawing/2014/main" id="{72D91726-E656-4E99-9757-0A6650CB0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2" y="151704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E612458-EB25-0247-AA25-013A443B348B}"/>
              </a:ext>
            </a:extLst>
          </p:cNvPr>
          <p:cNvSpPr>
            <a:spLocks noGrp="1"/>
          </p:cNvSpPr>
          <p:nvPr>
            <p:ph type="title"/>
          </p:nvPr>
        </p:nvSpPr>
        <p:spPr>
          <a:xfrm>
            <a:off x="691079" y="725951"/>
            <a:ext cx="4418418" cy="1918215"/>
          </a:xfrm>
        </p:spPr>
        <p:txBody>
          <a:bodyPr vert="horz" lIns="91440" tIns="45720" rIns="91440" bIns="45720" rtlCol="0" anchor="ctr">
            <a:normAutofit/>
          </a:bodyPr>
          <a:lstStyle/>
          <a:p>
            <a:pPr>
              <a:lnSpc>
                <a:spcPct val="90000"/>
              </a:lnSpc>
            </a:pPr>
            <a:r>
              <a:rPr lang="en-US"/>
              <a:t>The overwhelming feeling of loss</a:t>
            </a:r>
          </a:p>
        </p:txBody>
      </p:sp>
      <p:sp>
        <p:nvSpPr>
          <p:cNvPr id="3" name="Content Placeholder 2">
            <a:extLst>
              <a:ext uri="{FF2B5EF4-FFF2-40B4-BE49-F238E27FC236}">
                <a16:creationId xmlns:a16="http://schemas.microsoft.com/office/drawing/2014/main" id="{1F9AE294-4612-474D-89AD-93DF8A22D435}"/>
              </a:ext>
            </a:extLst>
          </p:cNvPr>
          <p:cNvSpPr>
            <a:spLocks noGrp="1"/>
          </p:cNvSpPr>
          <p:nvPr>
            <p:ph sz="half" idx="1"/>
          </p:nvPr>
        </p:nvSpPr>
        <p:spPr>
          <a:xfrm>
            <a:off x="5336275" y="725951"/>
            <a:ext cx="5696415" cy="1918215"/>
          </a:xfrm>
        </p:spPr>
        <p:txBody>
          <a:bodyPr vert="horz" lIns="91440" tIns="45720" rIns="91440" bIns="45720" rtlCol="0" anchor="ctr">
            <a:normAutofit/>
          </a:bodyPr>
          <a:lstStyle/>
          <a:p>
            <a:r>
              <a:rPr lang="en-US"/>
              <a:t>Białystok Jewish Quarter </a:t>
            </a:r>
          </a:p>
          <a:p>
            <a:r>
              <a:rPr lang="en-US"/>
              <a:t>Countryside and Jewish Community</a:t>
            </a:r>
          </a:p>
          <a:p>
            <a:endParaRPr lang="en-US"/>
          </a:p>
        </p:txBody>
      </p:sp>
      <p:pic>
        <p:nvPicPr>
          <p:cNvPr id="8" name="Content Placeholder 7" descr="A close-up of a document&#10;&#10;Description automatically generated with medium confidence">
            <a:extLst>
              <a:ext uri="{FF2B5EF4-FFF2-40B4-BE49-F238E27FC236}">
                <a16:creationId xmlns:a16="http://schemas.microsoft.com/office/drawing/2014/main" id="{F896D7E6-6BF1-0649-A505-9442BD1EE65F}"/>
              </a:ext>
            </a:extLst>
          </p:cNvPr>
          <p:cNvPicPr>
            <a:picLocks noGrp="1" noChangeAspect="1"/>
          </p:cNvPicPr>
          <p:nvPr>
            <p:ph sz="half" idx="2"/>
          </p:nvPr>
        </p:nvPicPr>
        <p:blipFill>
          <a:blip r:embed="rId2"/>
          <a:stretch>
            <a:fillRect/>
          </a:stretch>
        </p:blipFill>
        <p:spPr>
          <a:xfrm>
            <a:off x="691078" y="3130014"/>
            <a:ext cx="10341613" cy="2766381"/>
          </a:xfrm>
          <a:prstGeom prst="rect">
            <a:avLst/>
          </a:prstGeom>
        </p:spPr>
      </p:pic>
      <p:sp>
        <p:nvSpPr>
          <p:cNvPr id="5" name="Footer Placeholder 4">
            <a:extLst>
              <a:ext uri="{FF2B5EF4-FFF2-40B4-BE49-F238E27FC236}">
                <a16:creationId xmlns:a16="http://schemas.microsoft.com/office/drawing/2014/main" id="{93CB845B-B5CD-D343-B29B-BAEFA2FC7215}"/>
              </a:ext>
            </a:extLst>
          </p:cNvPr>
          <p:cNvSpPr>
            <a:spLocks noGrp="1"/>
          </p:cNvSpPr>
          <p:nvPr>
            <p:ph type="ftr" sz="quarter" idx="11"/>
          </p:nvPr>
        </p:nvSpPr>
        <p:spPr>
          <a:xfrm>
            <a:off x="691078" y="236364"/>
            <a:ext cx="4114800" cy="417126"/>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Jewish Women's Writing </a:t>
            </a:r>
          </a:p>
        </p:txBody>
      </p:sp>
      <p:sp>
        <p:nvSpPr>
          <p:cNvPr id="6" name="Slide Number Placeholder 5">
            <a:extLst>
              <a:ext uri="{FF2B5EF4-FFF2-40B4-BE49-F238E27FC236}">
                <a16:creationId xmlns:a16="http://schemas.microsoft.com/office/drawing/2014/main" id="{39AC3FA4-0B2A-014E-B0F9-3A81AF45AD00}"/>
              </a:ext>
            </a:extLst>
          </p:cNvPr>
          <p:cNvSpPr>
            <a:spLocks noGrp="1"/>
          </p:cNvSpPr>
          <p:nvPr>
            <p:ph type="sldNum" sz="quarter" idx="12"/>
          </p:nvPr>
        </p:nvSpPr>
        <p:spPr>
          <a:xfrm>
            <a:off x="11003649" y="6215870"/>
            <a:ext cx="979151" cy="417126"/>
          </a:xfrm>
        </p:spPr>
        <p:txBody>
          <a:bodyPr vert="horz" lIns="91440" tIns="45720" rIns="91440" bIns="45720" rtlCol="0" anchor="ctr">
            <a:normAutofit/>
          </a:bodyPr>
          <a:lstStyle/>
          <a:p>
            <a:pPr>
              <a:spcAft>
                <a:spcPts val="600"/>
              </a:spcAft>
            </a:pPr>
            <a:fld id="{BE15108C-154A-4A5A-9C05-91A49A422BA7}" type="slidenum">
              <a:rPr lang="en-US" smtClean="0"/>
              <a:pPr>
                <a:spcAft>
                  <a:spcPts val="600"/>
                </a:spcAft>
              </a:pPr>
              <a:t>6</a:t>
            </a:fld>
            <a:endParaRPr lang="en-US"/>
          </a:p>
        </p:txBody>
      </p:sp>
    </p:spTree>
    <p:extLst>
      <p:ext uri="{BB962C8B-B14F-4D97-AF65-F5344CB8AC3E}">
        <p14:creationId xmlns:p14="http://schemas.microsoft.com/office/powerpoint/2010/main" val="194561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6F96-6116-254B-947B-F5E231AE71FB}"/>
              </a:ext>
            </a:extLst>
          </p:cNvPr>
          <p:cNvSpPr>
            <a:spLocks noGrp="1"/>
          </p:cNvSpPr>
          <p:nvPr>
            <p:ph type="title"/>
          </p:nvPr>
        </p:nvSpPr>
        <p:spPr>
          <a:xfrm>
            <a:off x="939714" y="653490"/>
            <a:ext cx="4346661" cy="1354844"/>
          </a:xfrm>
        </p:spPr>
        <p:txBody>
          <a:bodyPr>
            <a:normAutofit fontScale="90000"/>
          </a:bodyPr>
          <a:lstStyle/>
          <a:p>
            <a:r>
              <a:rPr lang="en-SE" dirty="0"/>
              <a:t>Revolutionary women</a:t>
            </a:r>
          </a:p>
        </p:txBody>
      </p:sp>
      <p:sp>
        <p:nvSpPr>
          <p:cNvPr id="3" name="Content Placeholder 2">
            <a:extLst>
              <a:ext uri="{FF2B5EF4-FFF2-40B4-BE49-F238E27FC236}">
                <a16:creationId xmlns:a16="http://schemas.microsoft.com/office/drawing/2014/main" id="{374D99C4-9FEA-D149-8649-21E95D8DE13E}"/>
              </a:ext>
            </a:extLst>
          </p:cNvPr>
          <p:cNvSpPr>
            <a:spLocks noGrp="1"/>
          </p:cNvSpPr>
          <p:nvPr>
            <p:ph sz="half" idx="1"/>
          </p:nvPr>
        </p:nvSpPr>
        <p:spPr/>
        <p:txBody>
          <a:bodyPr>
            <a:normAutofit/>
          </a:bodyPr>
          <a:lstStyle/>
          <a:p>
            <a:r>
              <a:rPr lang="en-SE" dirty="0"/>
              <a:t>The beginning of the novel</a:t>
            </a:r>
          </a:p>
          <a:p>
            <a:pPr marL="0" indent="0">
              <a:buNone/>
            </a:pPr>
            <a:endParaRPr lang="en-SE" dirty="0"/>
          </a:p>
        </p:txBody>
      </p:sp>
      <p:pic>
        <p:nvPicPr>
          <p:cNvPr id="8" name="Content Placeholder 7" descr="Text, letter&#10;&#10;Description automatically generated">
            <a:extLst>
              <a:ext uri="{FF2B5EF4-FFF2-40B4-BE49-F238E27FC236}">
                <a16:creationId xmlns:a16="http://schemas.microsoft.com/office/drawing/2014/main" id="{4F4234F9-8550-1548-A54F-E8BB6954711B}"/>
              </a:ext>
            </a:extLst>
          </p:cNvPr>
          <p:cNvPicPr>
            <a:picLocks noGrp="1" noChangeAspect="1"/>
          </p:cNvPicPr>
          <p:nvPr>
            <p:ph sz="half" idx="2"/>
          </p:nvPr>
        </p:nvPicPr>
        <p:blipFill>
          <a:blip r:embed="rId2"/>
          <a:stretch>
            <a:fillRect/>
          </a:stretch>
        </p:blipFill>
        <p:spPr>
          <a:xfrm>
            <a:off x="4805878" y="444927"/>
            <a:ext cx="7423250" cy="4966260"/>
          </a:xfrm>
        </p:spPr>
      </p:pic>
      <p:sp>
        <p:nvSpPr>
          <p:cNvPr id="5" name="Footer Placeholder 4">
            <a:extLst>
              <a:ext uri="{FF2B5EF4-FFF2-40B4-BE49-F238E27FC236}">
                <a16:creationId xmlns:a16="http://schemas.microsoft.com/office/drawing/2014/main" id="{D19F9DA4-2BB0-A846-9644-7A7A5E49FC40}"/>
              </a:ext>
            </a:extLst>
          </p:cNvPr>
          <p:cNvSpPr>
            <a:spLocks noGrp="1"/>
          </p:cNvSpPr>
          <p:nvPr>
            <p:ph type="ftr" sz="quarter" idx="11"/>
          </p:nvPr>
        </p:nvSpPr>
        <p:spPr/>
        <p:txBody>
          <a:bodyPr/>
          <a:lstStyle/>
          <a:p>
            <a:r>
              <a:rPr lang="en-US"/>
              <a:t>Jewish Women's Writing </a:t>
            </a:r>
          </a:p>
        </p:txBody>
      </p:sp>
      <p:sp>
        <p:nvSpPr>
          <p:cNvPr id="6" name="Slide Number Placeholder 5">
            <a:extLst>
              <a:ext uri="{FF2B5EF4-FFF2-40B4-BE49-F238E27FC236}">
                <a16:creationId xmlns:a16="http://schemas.microsoft.com/office/drawing/2014/main" id="{5622300A-D7A2-844C-BE0A-E807792260EC}"/>
              </a:ext>
            </a:extLst>
          </p:cNvPr>
          <p:cNvSpPr>
            <a:spLocks noGrp="1"/>
          </p:cNvSpPr>
          <p:nvPr>
            <p:ph type="sldNum" sz="quarter" idx="12"/>
          </p:nvPr>
        </p:nvSpPr>
        <p:spPr/>
        <p:txBody>
          <a:bodyPr/>
          <a:lstStyle/>
          <a:p>
            <a:fld id="{BE15108C-154A-4A5A-9C05-91A49A422BA7}" type="slidenum">
              <a:rPr lang="en-US" smtClean="0"/>
              <a:t>7</a:t>
            </a:fld>
            <a:endParaRPr lang="en-US"/>
          </a:p>
        </p:txBody>
      </p:sp>
    </p:spTree>
    <p:extLst>
      <p:ext uri="{BB962C8B-B14F-4D97-AF65-F5344CB8AC3E}">
        <p14:creationId xmlns:p14="http://schemas.microsoft.com/office/powerpoint/2010/main" val="12971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A picture containing text&#10;&#10;Description automatically generated">
            <a:extLst>
              <a:ext uri="{FF2B5EF4-FFF2-40B4-BE49-F238E27FC236}">
                <a16:creationId xmlns:a16="http://schemas.microsoft.com/office/drawing/2014/main" id="{F2D71918-83C7-4244-A194-60D8B741E1E5}"/>
              </a:ext>
            </a:extLst>
          </p:cNvPr>
          <p:cNvPicPr>
            <a:picLocks noGrp="1" noChangeAspect="1"/>
          </p:cNvPicPr>
          <p:nvPr>
            <p:ph sz="half" idx="2"/>
          </p:nvPr>
        </p:nvPicPr>
        <p:blipFill rotWithShape="1">
          <a:blip r:embed="rId2"/>
          <a:srcRect t="510" b="1021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13FAB7A2-1900-CE45-AA70-34C2C2A4648A}"/>
              </a:ext>
            </a:extLst>
          </p:cNvPr>
          <p:cNvSpPr>
            <a:spLocks noGrp="1"/>
          </p:cNvSpPr>
          <p:nvPr>
            <p:ph type="title"/>
          </p:nvPr>
        </p:nvSpPr>
        <p:spPr>
          <a:xfrm>
            <a:off x="691079" y="725951"/>
            <a:ext cx="4927425" cy="1938525"/>
          </a:xfrm>
        </p:spPr>
        <p:txBody>
          <a:bodyPr vert="horz" lIns="91440" tIns="45720" rIns="91440" bIns="45720" rtlCol="0" anchor="b">
            <a:normAutofit/>
          </a:bodyPr>
          <a:lstStyle/>
          <a:p>
            <a:r>
              <a:rPr lang="en-US" b="1"/>
              <a:t>Discussion</a:t>
            </a:r>
          </a:p>
        </p:txBody>
      </p:sp>
      <p:sp>
        <p:nvSpPr>
          <p:cNvPr id="3" name="Content Placeholder 2">
            <a:extLst>
              <a:ext uri="{FF2B5EF4-FFF2-40B4-BE49-F238E27FC236}">
                <a16:creationId xmlns:a16="http://schemas.microsoft.com/office/drawing/2014/main" id="{505C0068-22DB-494A-B1F6-A27EB977263E}"/>
              </a:ext>
            </a:extLst>
          </p:cNvPr>
          <p:cNvSpPr>
            <a:spLocks noGrp="1"/>
          </p:cNvSpPr>
          <p:nvPr>
            <p:ph sz="half" idx="1"/>
          </p:nvPr>
        </p:nvSpPr>
        <p:spPr>
          <a:xfrm>
            <a:off x="691079" y="2886116"/>
            <a:ext cx="4927425" cy="3245931"/>
          </a:xfrm>
        </p:spPr>
        <p:txBody>
          <a:bodyPr vert="horz" lIns="91440" tIns="45720" rIns="91440" bIns="45720" rtlCol="0">
            <a:normAutofit/>
          </a:bodyPr>
          <a:lstStyle/>
          <a:p>
            <a:r>
              <a:rPr lang="en-US" b="1"/>
              <a:t>Choose ONE character /themes/ one scene/  a conversation from the story and discuss its: </a:t>
            </a:r>
          </a:p>
          <a:p>
            <a:r>
              <a:rPr lang="en-US" b="1"/>
              <a:t>Function in the story buidling </a:t>
            </a:r>
          </a:p>
          <a:p>
            <a:r>
              <a:rPr lang="en-US" b="1"/>
              <a:t>Emotional aspect</a:t>
            </a:r>
          </a:p>
          <a:p>
            <a:r>
              <a:rPr lang="en-US" b="1"/>
              <a:t>Historical background/connections </a:t>
            </a:r>
          </a:p>
          <a:p>
            <a:r>
              <a:rPr lang="en-US" b="1"/>
              <a:t>Reflections, other interpretation?</a:t>
            </a:r>
          </a:p>
        </p:txBody>
      </p:sp>
      <p:sp>
        <p:nvSpPr>
          <p:cNvPr id="5" name="Footer Placeholder 4">
            <a:extLst>
              <a:ext uri="{FF2B5EF4-FFF2-40B4-BE49-F238E27FC236}">
                <a16:creationId xmlns:a16="http://schemas.microsoft.com/office/drawing/2014/main" id="{4BB629E9-2326-6842-827F-8DA0B57ED176}"/>
              </a:ext>
            </a:extLst>
          </p:cNvPr>
          <p:cNvSpPr>
            <a:spLocks noGrp="1"/>
          </p:cNvSpPr>
          <p:nvPr>
            <p:ph type="ftr" sz="quarter" idx="11"/>
          </p:nvPr>
        </p:nvSpPr>
        <p:spPr>
          <a:xfrm>
            <a:off x="691078" y="236364"/>
            <a:ext cx="4114800" cy="417126"/>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Jewish Women's Writing </a:t>
            </a:r>
          </a:p>
        </p:txBody>
      </p:sp>
      <p:sp>
        <p:nvSpPr>
          <p:cNvPr id="6" name="Slide Number Placeholder 5">
            <a:extLst>
              <a:ext uri="{FF2B5EF4-FFF2-40B4-BE49-F238E27FC236}">
                <a16:creationId xmlns:a16="http://schemas.microsoft.com/office/drawing/2014/main" id="{8862EDC8-C00C-4D46-822E-9B13D45A3F30}"/>
              </a:ext>
            </a:extLst>
          </p:cNvPr>
          <p:cNvSpPr>
            <a:spLocks noGrp="1"/>
          </p:cNvSpPr>
          <p:nvPr>
            <p:ph type="sldNum" sz="quarter" idx="12"/>
          </p:nvPr>
        </p:nvSpPr>
        <p:spPr>
          <a:xfrm>
            <a:off x="11003649" y="6215870"/>
            <a:ext cx="979151" cy="417126"/>
          </a:xfrm>
        </p:spPr>
        <p:txBody>
          <a:bodyPr vert="horz" lIns="91440" tIns="45720" rIns="91440" bIns="45720" rtlCol="0" anchor="ctr">
            <a:normAutofit/>
          </a:bodyPr>
          <a:lstStyle/>
          <a:p>
            <a:pPr>
              <a:spcAft>
                <a:spcPts val="600"/>
              </a:spcAft>
            </a:pPr>
            <a:fld id="{BE15108C-154A-4A5A-9C05-91A49A422BA7}"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47740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1" name="Straight Connector 90">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ight Triangle 122">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5" name="Rectangle 12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7" name="Group 126">
            <a:extLst>
              <a:ext uri="{FF2B5EF4-FFF2-40B4-BE49-F238E27FC236}">
                <a16:creationId xmlns:a16="http://schemas.microsoft.com/office/drawing/2014/main" id="{117B0BF7-CBF3-4C3A-B491-0CEF7B7C1E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5DCC62B9-8663-4AAA-B308-D59E7BA6C2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28">
              <a:extLst>
                <a:ext uri="{FF2B5EF4-FFF2-40B4-BE49-F238E27FC236}">
                  <a16:creationId xmlns:a16="http://schemas.microsoft.com/office/drawing/2014/main" id="{C6735CB1-3767-4543-9FAD-7D29205AA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A85527B-3A8E-4957-BB55-11C9D5A2E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058645E-8D47-41C2-AAF3-0A7145CA88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649B635-34C7-44B0-8C6B-026DB13CAD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BC4EBCD-EF69-4D48-BF76-0174A7DD68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8987890-93D8-4346-82E3-4BCF79C3B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76E2B9-6C64-4D5E-AD3D-F09B7C5C0F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F39AF5E-E042-49C3-AEEB-26B8A8C09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E4B5720-7440-4FDD-A59E-9DB481DD02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09CE973-9538-4A6A-BEE9-2CF57FAAF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F8249FF-47CA-413B-B7FF-3625ED689E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AFA1BCD-BCDF-4660-B13F-D56738ECA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F8AA71-C4BF-49D7-BACD-77E0D41084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D5743ED-6EFC-4171-8932-ED6684DA0C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BD314F2-DADC-4CA8-8EBE-915905D5DE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5AD0810-7DED-42F8-8E2F-570139482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846AEEC-70D3-456F-A382-06681A3E37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AAC479B-453E-4732-B766-86D22A9B7B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8412C85-92F8-4A88-8CCD-8DD8C2EC0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682C27B-DE58-483C-9B96-E26EC567BA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E745267-D3D4-466C-B6E5-C8B15EBBC0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5A41354-C38F-4997-8F58-3941ABFF72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F28BB44-E92E-46F3-BD19-3D5F56D20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23AB9C7-C7E2-445F-B84E-524D985D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494FD37-AF97-4F67-AB8D-3D3D525F44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6CD4821-4762-4AB4-A7C7-4266D53261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F6460F8-AA15-44DC-ADCD-18192FD8BB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58FFCFC-B46D-4504-8AEC-B1FA54D0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6C3C469-2622-4E7A-A713-11524D64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122B54B-F4AF-4F82-986D-9920E146D8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0" name="Right Triangle 159">
            <a:extLst>
              <a:ext uri="{FF2B5EF4-FFF2-40B4-BE49-F238E27FC236}">
                <a16:creationId xmlns:a16="http://schemas.microsoft.com/office/drawing/2014/main" id="{E6EB8E89-B39B-4271-9D20-17C3D1CB8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477731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404EC24-F7F7-4F4A-8ECC-00B018E91BA4}"/>
              </a:ext>
            </a:extLst>
          </p:cNvPr>
          <p:cNvSpPr>
            <a:spLocks noGrp="1"/>
          </p:cNvSpPr>
          <p:nvPr>
            <p:ph type="title"/>
          </p:nvPr>
        </p:nvSpPr>
        <p:spPr>
          <a:xfrm>
            <a:off x="691079" y="3442637"/>
            <a:ext cx="4418418" cy="3000549"/>
          </a:xfrm>
        </p:spPr>
        <p:txBody>
          <a:bodyPr vert="horz" lIns="91440" tIns="45720" rIns="91440" bIns="45720" rtlCol="0" anchor="ctr">
            <a:normAutofit/>
          </a:bodyPr>
          <a:lstStyle/>
          <a:p>
            <a:r>
              <a:rPr lang="en-US" sz="4100"/>
              <a:t>Next: Who is Emma Goldman? </a:t>
            </a:r>
            <a:br>
              <a:rPr lang="en-US" sz="4100"/>
            </a:br>
            <a:br>
              <a:rPr lang="en-US" sz="4100"/>
            </a:br>
            <a:endParaRPr lang="en-US" sz="4100"/>
          </a:p>
        </p:txBody>
      </p:sp>
      <p:sp>
        <p:nvSpPr>
          <p:cNvPr id="4" name="Content Placeholder 3">
            <a:extLst>
              <a:ext uri="{FF2B5EF4-FFF2-40B4-BE49-F238E27FC236}">
                <a16:creationId xmlns:a16="http://schemas.microsoft.com/office/drawing/2014/main" id="{ACD49167-DF77-A34B-901A-8CE0E684E6BF}"/>
              </a:ext>
            </a:extLst>
          </p:cNvPr>
          <p:cNvSpPr>
            <a:spLocks noGrp="1"/>
          </p:cNvSpPr>
          <p:nvPr>
            <p:ph sz="half" idx="2"/>
          </p:nvPr>
        </p:nvSpPr>
        <p:spPr>
          <a:xfrm>
            <a:off x="5594340" y="3442638"/>
            <a:ext cx="5924531" cy="3000547"/>
          </a:xfrm>
        </p:spPr>
        <p:txBody>
          <a:bodyPr vert="horz" lIns="91440" tIns="45720" rIns="91440" bIns="45720" rtlCol="0" anchor="ctr">
            <a:normAutofit/>
          </a:bodyPr>
          <a:lstStyle/>
          <a:p>
            <a:r>
              <a:rPr lang="en-US"/>
              <a:t>Short story by </a:t>
            </a:r>
            <a:r>
              <a:rPr lang="en-US" b="1"/>
              <a:t>Veronica Schanoes</a:t>
            </a:r>
            <a:r>
              <a:rPr lang="en-US"/>
              <a:t>  and </a:t>
            </a:r>
          </a:p>
          <a:p>
            <a:r>
              <a:rPr lang="en-US"/>
              <a:t>The novel </a:t>
            </a:r>
            <a:r>
              <a:rPr lang="en-US" b="1"/>
              <a:t>by Vivian Gornick </a:t>
            </a:r>
            <a:r>
              <a:rPr lang="en-US"/>
              <a:t>Emma Goldman: Revolution as a Ways of Life </a:t>
            </a:r>
          </a:p>
          <a:p>
            <a:r>
              <a:rPr lang="en-US"/>
              <a:t>Emma Goldman texts on women’s emancipation </a:t>
            </a:r>
          </a:p>
        </p:txBody>
      </p:sp>
      <p:pic>
        <p:nvPicPr>
          <p:cNvPr id="10" name="Content Placeholder 9" descr="A picture containing wall, person, standing, old&#10;&#10;Description automatically generated">
            <a:extLst>
              <a:ext uri="{FF2B5EF4-FFF2-40B4-BE49-F238E27FC236}">
                <a16:creationId xmlns:a16="http://schemas.microsoft.com/office/drawing/2014/main" id="{D7D39A66-7F79-2548-9BF4-E0C679C21926}"/>
              </a:ext>
            </a:extLst>
          </p:cNvPr>
          <p:cNvPicPr>
            <a:picLocks noGrp="1" noChangeAspect="1"/>
          </p:cNvPicPr>
          <p:nvPr>
            <p:ph sz="half" idx="1"/>
          </p:nvPr>
        </p:nvPicPr>
        <p:blipFill rotWithShape="1">
          <a:blip r:embed="rId2"/>
          <a:srcRect r="-1" b="70032"/>
          <a:stretch/>
        </p:blipFill>
        <p:spPr>
          <a:xfrm>
            <a:off x="1" y="10"/>
            <a:ext cx="12188951" cy="3305751"/>
          </a:xfrm>
          <a:custGeom>
            <a:avLst/>
            <a:gdLst/>
            <a:ahLst/>
            <a:cxnLst/>
            <a:rect l="l" t="t" r="r" b="b"/>
            <a:pathLst>
              <a:path w="12188951" h="3305761">
                <a:moveTo>
                  <a:pt x="0" y="0"/>
                </a:moveTo>
                <a:lnTo>
                  <a:pt x="12188951" y="0"/>
                </a:lnTo>
                <a:lnTo>
                  <a:pt x="12188951" y="2596851"/>
                </a:lnTo>
                <a:lnTo>
                  <a:pt x="11635078" y="2600184"/>
                </a:lnTo>
                <a:cubicBezTo>
                  <a:pt x="6088525" y="2668118"/>
                  <a:pt x="5904024" y="3745011"/>
                  <a:pt x="0" y="3101609"/>
                </a:cubicBezTo>
                <a:close/>
              </a:path>
            </a:pathLst>
          </a:custGeom>
        </p:spPr>
      </p:pic>
      <p:sp>
        <p:nvSpPr>
          <p:cNvPr id="5" name="Footer Placeholder 4">
            <a:extLst>
              <a:ext uri="{FF2B5EF4-FFF2-40B4-BE49-F238E27FC236}">
                <a16:creationId xmlns:a16="http://schemas.microsoft.com/office/drawing/2014/main" id="{BAAFFECF-B5A2-3041-802E-2721ACFDF4B8}"/>
              </a:ext>
            </a:extLst>
          </p:cNvPr>
          <p:cNvSpPr>
            <a:spLocks noGrp="1"/>
          </p:cNvSpPr>
          <p:nvPr>
            <p:ph type="ftr" sz="quarter" idx="11"/>
          </p:nvPr>
        </p:nvSpPr>
        <p:spPr>
          <a:xfrm>
            <a:off x="4043798" y="236364"/>
            <a:ext cx="4114800" cy="417126"/>
          </a:xfrm>
        </p:spPr>
        <p:txBody>
          <a:bodyPr vert="horz" lIns="91440" tIns="45720" rIns="91440" bIns="45720" rtlCol="0" anchor="ctr">
            <a:normAutofit/>
          </a:bodyPr>
          <a:lstStyle/>
          <a:p>
            <a:pPr algn="ctr">
              <a:spcAft>
                <a:spcPts val="600"/>
              </a:spcAft>
            </a:pPr>
            <a:r>
              <a:rPr lang="en-US" kern="1200">
                <a:solidFill>
                  <a:srgbClr val="FFFFFF"/>
                </a:solidFill>
                <a:latin typeface="+mn-lt"/>
                <a:ea typeface="+mn-ea"/>
                <a:cs typeface="+mn-cs"/>
              </a:rPr>
              <a:t>Jewish Women's Writing </a:t>
            </a:r>
          </a:p>
        </p:txBody>
      </p:sp>
      <p:sp>
        <p:nvSpPr>
          <p:cNvPr id="6" name="Slide Number Placeholder 5">
            <a:extLst>
              <a:ext uri="{FF2B5EF4-FFF2-40B4-BE49-F238E27FC236}">
                <a16:creationId xmlns:a16="http://schemas.microsoft.com/office/drawing/2014/main" id="{16833C29-129D-CF41-A2DB-C08F79E0593E}"/>
              </a:ext>
            </a:extLst>
          </p:cNvPr>
          <p:cNvSpPr>
            <a:spLocks noGrp="1"/>
          </p:cNvSpPr>
          <p:nvPr>
            <p:ph type="sldNum" sz="quarter" idx="12"/>
          </p:nvPr>
        </p:nvSpPr>
        <p:spPr>
          <a:xfrm>
            <a:off x="11003649" y="236364"/>
            <a:ext cx="979151" cy="417126"/>
          </a:xfrm>
        </p:spPr>
        <p:txBody>
          <a:bodyPr vert="horz" lIns="91440" tIns="45720" rIns="91440" bIns="45720" rtlCol="0" anchor="ctr">
            <a:normAutofit/>
          </a:bodyPr>
          <a:lstStyle/>
          <a:p>
            <a:pPr>
              <a:spcAft>
                <a:spcPts val="600"/>
              </a:spcAft>
            </a:pPr>
            <a:fld id="{BE15108C-154A-4A5A-9C05-91A49A422BA7}"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54044290"/>
      </p:ext>
    </p:extLst>
  </p:cSld>
  <p:clrMapOvr>
    <a:masterClrMapping/>
  </p:clrMapOvr>
</p:sld>
</file>

<file path=ppt/theme/theme1.xml><?xml version="1.0" encoding="utf-8"?>
<a:theme xmlns:a="http://schemas.openxmlformats.org/drawingml/2006/main" name="CosineVTI">
  <a:themeElements>
    <a:clrScheme name="AnalogousFromLightSeedLeftStep">
      <a:dk1>
        <a:srgbClr val="000000"/>
      </a:dk1>
      <a:lt1>
        <a:srgbClr val="FFFFFF"/>
      </a:lt1>
      <a:dk2>
        <a:srgbClr val="412D24"/>
      </a:dk2>
      <a:lt2>
        <a:srgbClr val="E8E2E4"/>
      </a:lt2>
      <a:accent1>
        <a:srgbClr val="55B18F"/>
      </a:accent1>
      <a:accent2>
        <a:srgbClr val="4EB463"/>
      </a:accent2>
      <a:accent3>
        <a:srgbClr val="67B254"/>
      </a:accent3>
      <a:accent4>
        <a:srgbClr val="87AD4A"/>
      </a:accent4>
      <a:accent5>
        <a:srgbClr val="A8A55C"/>
      </a:accent5>
      <a:accent6>
        <a:srgbClr val="D59344"/>
      </a:accent6>
      <a:hlink>
        <a:srgbClr val="AE6983"/>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2992</TotalTime>
  <Words>833</Words>
  <Application>Microsoft Macintosh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Grandview</vt:lpstr>
      <vt:lpstr>Wingdings</vt:lpstr>
      <vt:lpstr>CosineVTI</vt:lpstr>
      <vt:lpstr>Jewish Women’s Writing: re-writing the myths</vt:lpstr>
      <vt:lpstr>Unrelated Annoucements:</vt:lpstr>
      <vt:lpstr>Burning Girls and Other Stories (2021)</vt:lpstr>
      <vt:lpstr>The Myth of Lilith</vt:lpstr>
      <vt:lpstr>Re-claiming the narratives </vt:lpstr>
      <vt:lpstr>The overwhelming feeling of loss</vt:lpstr>
      <vt:lpstr>Revolutionary women</vt:lpstr>
      <vt:lpstr>Discussion</vt:lpstr>
      <vt:lpstr>Next: Who is Emma Goldman?   </vt:lpstr>
      <vt:lpstr>The Revolutionary America….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Women’s Writing: Judith Plaskow and Dvorah Baron</dc:title>
  <dc:creator>Urszula Chowaniec</dc:creator>
  <cp:lastModifiedBy>Urszula Chowaniec</cp:lastModifiedBy>
  <cp:revision>10</cp:revision>
  <dcterms:created xsi:type="dcterms:W3CDTF">2021-09-11T20:09:57Z</dcterms:created>
  <dcterms:modified xsi:type="dcterms:W3CDTF">2021-10-04T22:07:50Z</dcterms:modified>
</cp:coreProperties>
</file>