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324" r:id="rId16"/>
    <p:sldId id="335" r:id="rId17"/>
    <p:sldId id="325" r:id="rId18"/>
    <p:sldId id="331" r:id="rId19"/>
    <p:sldId id="332" r:id="rId20"/>
    <p:sldId id="334" r:id="rId2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varScale="1">
        <p:scale>
          <a:sx n="90" d="100"/>
          <a:sy n="90" d="100"/>
        </p:scale>
        <p:origin x="23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09497-EBD0-449C-A854-F694E4CD97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D7989BC-27C6-419F-894F-A2BCC40CD981}">
      <dgm:prSet/>
      <dgm:spPr/>
      <dgm:t>
        <a:bodyPr/>
        <a:lstStyle/>
        <a:p>
          <a:pPr>
            <a:lnSpc>
              <a:spcPct val="100000"/>
            </a:lnSpc>
          </a:pPr>
          <a:r>
            <a:rPr lang="en-GB"/>
            <a:t>Introduction to short stories</a:t>
          </a:r>
          <a:endParaRPr lang="en-US"/>
        </a:p>
      </dgm:t>
    </dgm:pt>
    <dgm:pt modelId="{EB7A8452-C997-43E7-A0D4-4D798BCD97DE}" type="parTrans" cxnId="{AF026C21-89C5-4AA3-8BDA-E0271CDEB9E3}">
      <dgm:prSet/>
      <dgm:spPr/>
      <dgm:t>
        <a:bodyPr/>
        <a:lstStyle/>
        <a:p>
          <a:endParaRPr lang="en-US"/>
        </a:p>
      </dgm:t>
    </dgm:pt>
    <dgm:pt modelId="{446F1B8A-F8A9-490D-ADE2-594D9F687253}" type="sibTrans" cxnId="{AF026C21-89C5-4AA3-8BDA-E0271CDEB9E3}">
      <dgm:prSet/>
      <dgm:spPr/>
      <dgm:t>
        <a:bodyPr/>
        <a:lstStyle/>
        <a:p>
          <a:endParaRPr lang="en-US"/>
        </a:p>
      </dgm:t>
    </dgm:pt>
    <dgm:pt modelId="{1938FB3F-85A6-4801-A0FB-19DC17D5DCF5}">
      <dgm:prSet/>
      <dgm:spPr/>
      <dgm:t>
        <a:bodyPr/>
        <a:lstStyle/>
        <a:p>
          <a:pPr>
            <a:lnSpc>
              <a:spcPct val="100000"/>
            </a:lnSpc>
          </a:pPr>
          <a:r>
            <a:rPr lang="en-GB"/>
            <a:t>Plan for discussions</a:t>
          </a:r>
          <a:endParaRPr lang="en-US"/>
        </a:p>
      </dgm:t>
    </dgm:pt>
    <dgm:pt modelId="{E2B0A47E-1371-4776-8651-AC554362E3F7}" type="parTrans" cxnId="{F19227BC-6D98-4B8E-A7FF-1BBF1CD4D1E1}">
      <dgm:prSet/>
      <dgm:spPr/>
      <dgm:t>
        <a:bodyPr/>
        <a:lstStyle/>
        <a:p>
          <a:endParaRPr lang="en-US"/>
        </a:p>
      </dgm:t>
    </dgm:pt>
    <dgm:pt modelId="{1321503A-9873-473A-9D91-112079517D3E}" type="sibTrans" cxnId="{F19227BC-6D98-4B8E-A7FF-1BBF1CD4D1E1}">
      <dgm:prSet/>
      <dgm:spPr/>
      <dgm:t>
        <a:bodyPr/>
        <a:lstStyle/>
        <a:p>
          <a:endParaRPr lang="en-US"/>
        </a:p>
      </dgm:t>
    </dgm:pt>
    <dgm:pt modelId="{CABD5407-680E-4259-BFEA-5D24A73D204D}">
      <dgm:prSet/>
      <dgm:spPr/>
      <dgm:t>
        <a:bodyPr/>
        <a:lstStyle/>
        <a:p>
          <a:pPr>
            <a:lnSpc>
              <a:spcPct val="100000"/>
            </a:lnSpc>
          </a:pPr>
          <a:r>
            <a:rPr lang="en-GB"/>
            <a:t>Break-out rooms</a:t>
          </a:r>
          <a:endParaRPr lang="en-US"/>
        </a:p>
      </dgm:t>
    </dgm:pt>
    <dgm:pt modelId="{FE7ED4FC-E3DA-4915-8447-9F87E1C5E18A}" type="parTrans" cxnId="{083AEEB4-05C3-4AFE-BE07-FADB2F9182DD}">
      <dgm:prSet/>
      <dgm:spPr/>
      <dgm:t>
        <a:bodyPr/>
        <a:lstStyle/>
        <a:p>
          <a:endParaRPr lang="en-US"/>
        </a:p>
      </dgm:t>
    </dgm:pt>
    <dgm:pt modelId="{A6E17804-572E-4EF9-B448-5DC8F0023AB4}" type="sibTrans" cxnId="{083AEEB4-05C3-4AFE-BE07-FADB2F9182DD}">
      <dgm:prSet/>
      <dgm:spPr/>
      <dgm:t>
        <a:bodyPr/>
        <a:lstStyle/>
        <a:p>
          <a:endParaRPr lang="en-US"/>
        </a:p>
      </dgm:t>
    </dgm:pt>
    <dgm:pt modelId="{8ACBEB6E-6A69-432A-ADDE-2BF3563A659D}">
      <dgm:prSet/>
      <dgm:spPr/>
      <dgm:t>
        <a:bodyPr/>
        <a:lstStyle/>
        <a:p>
          <a:pPr>
            <a:lnSpc>
              <a:spcPct val="100000"/>
            </a:lnSpc>
          </a:pPr>
          <a:r>
            <a:rPr lang="en-GB"/>
            <a:t>Plenary discussion</a:t>
          </a:r>
          <a:endParaRPr lang="en-US"/>
        </a:p>
      </dgm:t>
    </dgm:pt>
    <dgm:pt modelId="{66DE26DB-79DA-4C38-A5EC-A5A5DCC9A545}" type="parTrans" cxnId="{B1132306-8FFB-4A79-BD17-B57897336AB2}">
      <dgm:prSet/>
      <dgm:spPr/>
      <dgm:t>
        <a:bodyPr/>
        <a:lstStyle/>
        <a:p>
          <a:endParaRPr lang="en-US"/>
        </a:p>
      </dgm:t>
    </dgm:pt>
    <dgm:pt modelId="{02FAC6BC-D352-4B4D-98CC-9D143DD12E28}" type="sibTrans" cxnId="{B1132306-8FFB-4A79-BD17-B57897336AB2}">
      <dgm:prSet/>
      <dgm:spPr/>
      <dgm:t>
        <a:bodyPr/>
        <a:lstStyle/>
        <a:p>
          <a:endParaRPr lang="en-US"/>
        </a:p>
      </dgm:t>
    </dgm:pt>
    <dgm:pt modelId="{EC20A154-CDB2-4FCD-8E63-9CBAC4D02122}">
      <dgm:prSet/>
      <dgm:spPr/>
      <dgm:t>
        <a:bodyPr/>
        <a:lstStyle/>
        <a:p>
          <a:pPr>
            <a:lnSpc>
              <a:spcPct val="100000"/>
            </a:lnSpc>
          </a:pPr>
          <a:r>
            <a:rPr lang="en-GB"/>
            <a:t>We encourage presentations</a:t>
          </a:r>
          <a:endParaRPr lang="en-US"/>
        </a:p>
      </dgm:t>
    </dgm:pt>
    <dgm:pt modelId="{7B2BE469-F609-4910-A8E0-2D5706E66E31}" type="parTrans" cxnId="{5D29CC2E-1122-45B9-BF3B-7B7C6F6371AE}">
      <dgm:prSet/>
      <dgm:spPr/>
      <dgm:t>
        <a:bodyPr/>
        <a:lstStyle/>
        <a:p>
          <a:endParaRPr lang="en-US"/>
        </a:p>
      </dgm:t>
    </dgm:pt>
    <dgm:pt modelId="{50FCFF7C-AEFF-4DA5-9146-18350CCFC9DD}" type="sibTrans" cxnId="{5D29CC2E-1122-45B9-BF3B-7B7C6F6371AE}">
      <dgm:prSet/>
      <dgm:spPr/>
      <dgm:t>
        <a:bodyPr/>
        <a:lstStyle/>
        <a:p>
          <a:endParaRPr lang="en-US"/>
        </a:p>
      </dgm:t>
    </dgm:pt>
    <dgm:pt modelId="{047823D5-0354-43D1-A5EF-289490B78A9F}" type="pres">
      <dgm:prSet presAssocID="{E0E09497-EBD0-449C-A854-F694E4CD971B}" presName="root" presStyleCnt="0">
        <dgm:presLayoutVars>
          <dgm:dir/>
          <dgm:resizeHandles val="exact"/>
        </dgm:presLayoutVars>
      </dgm:prSet>
      <dgm:spPr/>
    </dgm:pt>
    <dgm:pt modelId="{12ABE050-F09A-4724-84FD-F05781C6BD12}" type="pres">
      <dgm:prSet presAssocID="{FD7989BC-27C6-419F-894F-A2BCC40CD981}" presName="compNode" presStyleCnt="0"/>
      <dgm:spPr/>
    </dgm:pt>
    <dgm:pt modelId="{E120562B-670F-40F3-82C1-0BF15F44EE9D}" type="pres">
      <dgm:prSet presAssocID="{FD7989BC-27C6-419F-894F-A2BCC40CD981}" presName="bgRect" presStyleLbl="bgShp" presStyleIdx="0" presStyleCnt="5"/>
      <dgm:spPr/>
    </dgm:pt>
    <dgm:pt modelId="{3ECF0484-8B4A-4565-8256-E6A126E2B4F3}" type="pres">
      <dgm:prSet presAssocID="{FD7989BC-27C6-419F-894F-A2BCC40CD98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43F859A-AD30-48AC-B47C-162EBA389D01}" type="pres">
      <dgm:prSet presAssocID="{FD7989BC-27C6-419F-894F-A2BCC40CD981}" presName="spaceRect" presStyleCnt="0"/>
      <dgm:spPr/>
    </dgm:pt>
    <dgm:pt modelId="{060D6B14-A6A2-4E2E-BA85-39B63B9F4B43}" type="pres">
      <dgm:prSet presAssocID="{FD7989BC-27C6-419F-894F-A2BCC40CD981}" presName="parTx" presStyleLbl="revTx" presStyleIdx="0" presStyleCnt="5">
        <dgm:presLayoutVars>
          <dgm:chMax val="0"/>
          <dgm:chPref val="0"/>
        </dgm:presLayoutVars>
      </dgm:prSet>
      <dgm:spPr/>
    </dgm:pt>
    <dgm:pt modelId="{1FB2A1E5-3E9E-47BE-8788-0DAAA156ABC0}" type="pres">
      <dgm:prSet presAssocID="{446F1B8A-F8A9-490D-ADE2-594D9F687253}" presName="sibTrans" presStyleCnt="0"/>
      <dgm:spPr/>
    </dgm:pt>
    <dgm:pt modelId="{BA9D865A-644D-4FA9-9D00-9BFEE3F9AF54}" type="pres">
      <dgm:prSet presAssocID="{1938FB3F-85A6-4801-A0FB-19DC17D5DCF5}" presName="compNode" presStyleCnt="0"/>
      <dgm:spPr/>
    </dgm:pt>
    <dgm:pt modelId="{6E007F13-B3F6-4508-A0F6-F6CD2FCA7668}" type="pres">
      <dgm:prSet presAssocID="{1938FB3F-85A6-4801-A0FB-19DC17D5DCF5}" presName="bgRect" presStyleLbl="bgShp" presStyleIdx="1" presStyleCnt="5"/>
      <dgm:spPr/>
    </dgm:pt>
    <dgm:pt modelId="{4A7064B4-5DEB-4CC3-AC84-F9D1765BE87A}" type="pres">
      <dgm:prSet presAssocID="{1938FB3F-85A6-4801-A0FB-19DC17D5DC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BA8B9565-DA79-491F-A99A-9D291EAEDC81}" type="pres">
      <dgm:prSet presAssocID="{1938FB3F-85A6-4801-A0FB-19DC17D5DCF5}" presName="spaceRect" presStyleCnt="0"/>
      <dgm:spPr/>
    </dgm:pt>
    <dgm:pt modelId="{87E18B5E-F7A4-4B38-9584-D619E4AFFE9E}" type="pres">
      <dgm:prSet presAssocID="{1938FB3F-85A6-4801-A0FB-19DC17D5DCF5}" presName="parTx" presStyleLbl="revTx" presStyleIdx="1" presStyleCnt="5">
        <dgm:presLayoutVars>
          <dgm:chMax val="0"/>
          <dgm:chPref val="0"/>
        </dgm:presLayoutVars>
      </dgm:prSet>
      <dgm:spPr/>
    </dgm:pt>
    <dgm:pt modelId="{0A163F12-BA84-4788-8467-42F24F9B8DCD}" type="pres">
      <dgm:prSet presAssocID="{1321503A-9873-473A-9D91-112079517D3E}" presName="sibTrans" presStyleCnt="0"/>
      <dgm:spPr/>
    </dgm:pt>
    <dgm:pt modelId="{55F28DA2-4826-4D25-B25B-79E19A649166}" type="pres">
      <dgm:prSet presAssocID="{CABD5407-680E-4259-BFEA-5D24A73D204D}" presName="compNode" presStyleCnt="0"/>
      <dgm:spPr/>
    </dgm:pt>
    <dgm:pt modelId="{4962C495-F955-4795-8C75-BEB18D9E725E}" type="pres">
      <dgm:prSet presAssocID="{CABD5407-680E-4259-BFEA-5D24A73D204D}" presName="bgRect" presStyleLbl="bgShp" presStyleIdx="2" presStyleCnt="5"/>
      <dgm:spPr/>
    </dgm:pt>
    <dgm:pt modelId="{2CAA5C3F-BD52-4213-A90C-E5B3A1F92411}" type="pres">
      <dgm:prSet presAssocID="{CABD5407-680E-4259-BFEA-5D24A73D204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
        </a:ext>
      </dgm:extLst>
    </dgm:pt>
    <dgm:pt modelId="{75669D79-DAB5-4E62-AC70-27E9342C6868}" type="pres">
      <dgm:prSet presAssocID="{CABD5407-680E-4259-BFEA-5D24A73D204D}" presName="spaceRect" presStyleCnt="0"/>
      <dgm:spPr/>
    </dgm:pt>
    <dgm:pt modelId="{87E6BFC0-E6EB-4EA5-95FE-EE0F3C94DF6B}" type="pres">
      <dgm:prSet presAssocID="{CABD5407-680E-4259-BFEA-5D24A73D204D}" presName="parTx" presStyleLbl="revTx" presStyleIdx="2" presStyleCnt="5">
        <dgm:presLayoutVars>
          <dgm:chMax val="0"/>
          <dgm:chPref val="0"/>
        </dgm:presLayoutVars>
      </dgm:prSet>
      <dgm:spPr/>
    </dgm:pt>
    <dgm:pt modelId="{1D3D1705-BEF4-429A-86F7-90B24975EE77}" type="pres">
      <dgm:prSet presAssocID="{A6E17804-572E-4EF9-B448-5DC8F0023AB4}" presName="sibTrans" presStyleCnt="0"/>
      <dgm:spPr/>
    </dgm:pt>
    <dgm:pt modelId="{DC8DE4D5-A376-4FE4-B108-74231E86E766}" type="pres">
      <dgm:prSet presAssocID="{8ACBEB6E-6A69-432A-ADDE-2BF3563A659D}" presName="compNode" presStyleCnt="0"/>
      <dgm:spPr/>
    </dgm:pt>
    <dgm:pt modelId="{9A1EA4D2-16CB-499A-A0A1-005ECD554C4A}" type="pres">
      <dgm:prSet presAssocID="{8ACBEB6E-6A69-432A-ADDE-2BF3563A659D}" presName="bgRect" presStyleLbl="bgShp" presStyleIdx="3" presStyleCnt="5"/>
      <dgm:spPr/>
    </dgm:pt>
    <dgm:pt modelId="{E9137474-0EC1-4C00-A846-1B26EA47C08F}" type="pres">
      <dgm:prSet presAssocID="{8ACBEB6E-6A69-432A-ADDE-2BF3563A659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F7E1E94D-7675-440C-94C0-2AD5B023796B}" type="pres">
      <dgm:prSet presAssocID="{8ACBEB6E-6A69-432A-ADDE-2BF3563A659D}" presName="spaceRect" presStyleCnt="0"/>
      <dgm:spPr/>
    </dgm:pt>
    <dgm:pt modelId="{CBB08076-6503-4319-9978-B95FF90E8A60}" type="pres">
      <dgm:prSet presAssocID="{8ACBEB6E-6A69-432A-ADDE-2BF3563A659D}" presName="parTx" presStyleLbl="revTx" presStyleIdx="3" presStyleCnt="5">
        <dgm:presLayoutVars>
          <dgm:chMax val="0"/>
          <dgm:chPref val="0"/>
        </dgm:presLayoutVars>
      </dgm:prSet>
      <dgm:spPr/>
    </dgm:pt>
    <dgm:pt modelId="{98BE9F79-AB70-4CB6-958A-8F44F2FE84F3}" type="pres">
      <dgm:prSet presAssocID="{02FAC6BC-D352-4B4D-98CC-9D143DD12E28}" presName="sibTrans" presStyleCnt="0"/>
      <dgm:spPr/>
    </dgm:pt>
    <dgm:pt modelId="{F45E66DD-1F60-44FE-B06E-404B31470E56}" type="pres">
      <dgm:prSet presAssocID="{EC20A154-CDB2-4FCD-8E63-9CBAC4D02122}" presName="compNode" presStyleCnt="0"/>
      <dgm:spPr/>
    </dgm:pt>
    <dgm:pt modelId="{ED225F8C-5187-4B6B-831A-70284FC89F54}" type="pres">
      <dgm:prSet presAssocID="{EC20A154-CDB2-4FCD-8E63-9CBAC4D02122}" presName="bgRect" presStyleLbl="bgShp" presStyleIdx="4" presStyleCnt="5"/>
      <dgm:spPr/>
    </dgm:pt>
    <dgm:pt modelId="{D77504B3-E314-45E7-BA70-9F1D9408C341}" type="pres">
      <dgm:prSet presAssocID="{EC20A154-CDB2-4FCD-8E63-9CBAC4D0212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acher"/>
        </a:ext>
      </dgm:extLst>
    </dgm:pt>
    <dgm:pt modelId="{79375224-989C-43E1-92C7-61E2F352715A}" type="pres">
      <dgm:prSet presAssocID="{EC20A154-CDB2-4FCD-8E63-9CBAC4D02122}" presName="spaceRect" presStyleCnt="0"/>
      <dgm:spPr/>
    </dgm:pt>
    <dgm:pt modelId="{F39D8BE1-71A8-4D8F-8DC8-2ED140084087}" type="pres">
      <dgm:prSet presAssocID="{EC20A154-CDB2-4FCD-8E63-9CBAC4D02122}" presName="parTx" presStyleLbl="revTx" presStyleIdx="4" presStyleCnt="5">
        <dgm:presLayoutVars>
          <dgm:chMax val="0"/>
          <dgm:chPref val="0"/>
        </dgm:presLayoutVars>
      </dgm:prSet>
      <dgm:spPr/>
    </dgm:pt>
  </dgm:ptLst>
  <dgm:cxnLst>
    <dgm:cxn modelId="{B1132306-8FFB-4A79-BD17-B57897336AB2}" srcId="{E0E09497-EBD0-449C-A854-F694E4CD971B}" destId="{8ACBEB6E-6A69-432A-ADDE-2BF3563A659D}" srcOrd="3" destOrd="0" parTransId="{66DE26DB-79DA-4C38-A5EC-A5A5DCC9A545}" sibTransId="{02FAC6BC-D352-4B4D-98CC-9D143DD12E28}"/>
    <dgm:cxn modelId="{DDE7D906-3A26-4BD0-A1AC-15056FFDAB61}" type="presOf" srcId="{8ACBEB6E-6A69-432A-ADDE-2BF3563A659D}" destId="{CBB08076-6503-4319-9978-B95FF90E8A60}" srcOrd="0" destOrd="0" presId="urn:microsoft.com/office/officeart/2018/2/layout/IconVerticalSolidList"/>
    <dgm:cxn modelId="{AF026C21-89C5-4AA3-8BDA-E0271CDEB9E3}" srcId="{E0E09497-EBD0-449C-A854-F694E4CD971B}" destId="{FD7989BC-27C6-419F-894F-A2BCC40CD981}" srcOrd="0" destOrd="0" parTransId="{EB7A8452-C997-43E7-A0D4-4D798BCD97DE}" sibTransId="{446F1B8A-F8A9-490D-ADE2-594D9F687253}"/>
    <dgm:cxn modelId="{38848124-9478-4B63-A327-669C6AF781D6}" type="presOf" srcId="{FD7989BC-27C6-419F-894F-A2BCC40CD981}" destId="{060D6B14-A6A2-4E2E-BA85-39B63B9F4B43}" srcOrd="0" destOrd="0" presId="urn:microsoft.com/office/officeart/2018/2/layout/IconVerticalSolidList"/>
    <dgm:cxn modelId="{5D29CC2E-1122-45B9-BF3B-7B7C6F6371AE}" srcId="{E0E09497-EBD0-449C-A854-F694E4CD971B}" destId="{EC20A154-CDB2-4FCD-8E63-9CBAC4D02122}" srcOrd="4" destOrd="0" parTransId="{7B2BE469-F609-4910-A8E0-2D5706E66E31}" sibTransId="{50FCFF7C-AEFF-4DA5-9146-18350CCFC9DD}"/>
    <dgm:cxn modelId="{607EFF61-88D3-4EA3-A345-0F5BD8C31E6D}" type="presOf" srcId="{1938FB3F-85A6-4801-A0FB-19DC17D5DCF5}" destId="{87E18B5E-F7A4-4B38-9584-D619E4AFFE9E}" srcOrd="0" destOrd="0" presId="urn:microsoft.com/office/officeart/2018/2/layout/IconVerticalSolidList"/>
    <dgm:cxn modelId="{47455768-7DFB-487D-8AF5-310C886A81B3}" type="presOf" srcId="{E0E09497-EBD0-449C-A854-F694E4CD971B}" destId="{047823D5-0354-43D1-A5EF-289490B78A9F}" srcOrd="0" destOrd="0" presId="urn:microsoft.com/office/officeart/2018/2/layout/IconVerticalSolidList"/>
    <dgm:cxn modelId="{4115B582-F1E5-41FD-8639-3238CFBAAA93}" type="presOf" srcId="{CABD5407-680E-4259-BFEA-5D24A73D204D}" destId="{87E6BFC0-E6EB-4EA5-95FE-EE0F3C94DF6B}" srcOrd="0" destOrd="0" presId="urn:microsoft.com/office/officeart/2018/2/layout/IconVerticalSolidList"/>
    <dgm:cxn modelId="{083AEEB4-05C3-4AFE-BE07-FADB2F9182DD}" srcId="{E0E09497-EBD0-449C-A854-F694E4CD971B}" destId="{CABD5407-680E-4259-BFEA-5D24A73D204D}" srcOrd="2" destOrd="0" parTransId="{FE7ED4FC-E3DA-4915-8447-9F87E1C5E18A}" sibTransId="{A6E17804-572E-4EF9-B448-5DC8F0023AB4}"/>
    <dgm:cxn modelId="{F19227BC-6D98-4B8E-A7FF-1BBF1CD4D1E1}" srcId="{E0E09497-EBD0-449C-A854-F694E4CD971B}" destId="{1938FB3F-85A6-4801-A0FB-19DC17D5DCF5}" srcOrd="1" destOrd="0" parTransId="{E2B0A47E-1371-4776-8651-AC554362E3F7}" sibTransId="{1321503A-9873-473A-9D91-112079517D3E}"/>
    <dgm:cxn modelId="{C8CB15E9-8351-4FEA-B2B4-2439D75F7727}" type="presOf" srcId="{EC20A154-CDB2-4FCD-8E63-9CBAC4D02122}" destId="{F39D8BE1-71A8-4D8F-8DC8-2ED140084087}" srcOrd="0" destOrd="0" presId="urn:microsoft.com/office/officeart/2018/2/layout/IconVerticalSolidList"/>
    <dgm:cxn modelId="{801E6644-8AB6-444A-9016-C09C62B5D818}" type="presParOf" srcId="{047823D5-0354-43D1-A5EF-289490B78A9F}" destId="{12ABE050-F09A-4724-84FD-F05781C6BD12}" srcOrd="0" destOrd="0" presId="urn:microsoft.com/office/officeart/2018/2/layout/IconVerticalSolidList"/>
    <dgm:cxn modelId="{A30DBCFC-4400-43D9-8D34-144C7D6CEB29}" type="presParOf" srcId="{12ABE050-F09A-4724-84FD-F05781C6BD12}" destId="{E120562B-670F-40F3-82C1-0BF15F44EE9D}" srcOrd="0" destOrd="0" presId="urn:microsoft.com/office/officeart/2018/2/layout/IconVerticalSolidList"/>
    <dgm:cxn modelId="{7A9D9EF8-9724-427F-92FD-8A45A1598E5A}" type="presParOf" srcId="{12ABE050-F09A-4724-84FD-F05781C6BD12}" destId="{3ECF0484-8B4A-4565-8256-E6A126E2B4F3}" srcOrd="1" destOrd="0" presId="urn:microsoft.com/office/officeart/2018/2/layout/IconVerticalSolidList"/>
    <dgm:cxn modelId="{B52AD369-7A90-4F4E-95F2-78691BF8C430}" type="presParOf" srcId="{12ABE050-F09A-4724-84FD-F05781C6BD12}" destId="{D43F859A-AD30-48AC-B47C-162EBA389D01}" srcOrd="2" destOrd="0" presId="urn:microsoft.com/office/officeart/2018/2/layout/IconVerticalSolidList"/>
    <dgm:cxn modelId="{BA3A340F-2390-4A44-8CA6-3451A72B25A3}" type="presParOf" srcId="{12ABE050-F09A-4724-84FD-F05781C6BD12}" destId="{060D6B14-A6A2-4E2E-BA85-39B63B9F4B43}" srcOrd="3" destOrd="0" presId="urn:microsoft.com/office/officeart/2018/2/layout/IconVerticalSolidList"/>
    <dgm:cxn modelId="{0AC504EE-E07C-4157-99DA-36F61618FC55}" type="presParOf" srcId="{047823D5-0354-43D1-A5EF-289490B78A9F}" destId="{1FB2A1E5-3E9E-47BE-8788-0DAAA156ABC0}" srcOrd="1" destOrd="0" presId="urn:microsoft.com/office/officeart/2018/2/layout/IconVerticalSolidList"/>
    <dgm:cxn modelId="{8470B07C-25DE-45EB-B936-40740687A0B1}" type="presParOf" srcId="{047823D5-0354-43D1-A5EF-289490B78A9F}" destId="{BA9D865A-644D-4FA9-9D00-9BFEE3F9AF54}" srcOrd="2" destOrd="0" presId="urn:microsoft.com/office/officeart/2018/2/layout/IconVerticalSolidList"/>
    <dgm:cxn modelId="{16F15017-0D02-4278-8936-DDB8882324F7}" type="presParOf" srcId="{BA9D865A-644D-4FA9-9D00-9BFEE3F9AF54}" destId="{6E007F13-B3F6-4508-A0F6-F6CD2FCA7668}" srcOrd="0" destOrd="0" presId="urn:microsoft.com/office/officeart/2018/2/layout/IconVerticalSolidList"/>
    <dgm:cxn modelId="{F55CA0E4-09DB-42C4-8917-BA4C2F149B15}" type="presParOf" srcId="{BA9D865A-644D-4FA9-9D00-9BFEE3F9AF54}" destId="{4A7064B4-5DEB-4CC3-AC84-F9D1765BE87A}" srcOrd="1" destOrd="0" presId="urn:microsoft.com/office/officeart/2018/2/layout/IconVerticalSolidList"/>
    <dgm:cxn modelId="{2AEDD298-7132-4D06-B442-45C7B263B3FC}" type="presParOf" srcId="{BA9D865A-644D-4FA9-9D00-9BFEE3F9AF54}" destId="{BA8B9565-DA79-491F-A99A-9D291EAEDC81}" srcOrd="2" destOrd="0" presId="urn:microsoft.com/office/officeart/2018/2/layout/IconVerticalSolidList"/>
    <dgm:cxn modelId="{0302D98D-1603-46D6-B4FE-6D4ECFAF8FC2}" type="presParOf" srcId="{BA9D865A-644D-4FA9-9D00-9BFEE3F9AF54}" destId="{87E18B5E-F7A4-4B38-9584-D619E4AFFE9E}" srcOrd="3" destOrd="0" presId="urn:microsoft.com/office/officeart/2018/2/layout/IconVerticalSolidList"/>
    <dgm:cxn modelId="{75C3313E-2412-4EAA-AFF0-CDBFD0B0323E}" type="presParOf" srcId="{047823D5-0354-43D1-A5EF-289490B78A9F}" destId="{0A163F12-BA84-4788-8467-42F24F9B8DCD}" srcOrd="3" destOrd="0" presId="urn:microsoft.com/office/officeart/2018/2/layout/IconVerticalSolidList"/>
    <dgm:cxn modelId="{D5EF33D9-9D8B-4A33-9E82-971847C521F3}" type="presParOf" srcId="{047823D5-0354-43D1-A5EF-289490B78A9F}" destId="{55F28DA2-4826-4D25-B25B-79E19A649166}" srcOrd="4" destOrd="0" presId="urn:microsoft.com/office/officeart/2018/2/layout/IconVerticalSolidList"/>
    <dgm:cxn modelId="{F43CB361-D29B-4864-9894-95E4EAE6D610}" type="presParOf" srcId="{55F28DA2-4826-4D25-B25B-79E19A649166}" destId="{4962C495-F955-4795-8C75-BEB18D9E725E}" srcOrd="0" destOrd="0" presId="urn:microsoft.com/office/officeart/2018/2/layout/IconVerticalSolidList"/>
    <dgm:cxn modelId="{FC185463-B588-49F5-8A11-9B055AB09DDB}" type="presParOf" srcId="{55F28DA2-4826-4D25-B25B-79E19A649166}" destId="{2CAA5C3F-BD52-4213-A90C-E5B3A1F92411}" srcOrd="1" destOrd="0" presId="urn:microsoft.com/office/officeart/2018/2/layout/IconVerticalSolidList"/>
    <dgm:cxn modelId="{8F0A834B-64A3-4BEE-A067-C016EA4783D2}" type="presParOf" srcId="{55F28DA2-4826-4D25-B25B-79E19A649166}" destId="{75669D79-DAB5-4E62-AC70-27E9342C6868}" srcOrd="2" destOrd="0" presId="urn:microsoft.com/office/officeart/2018/2/layout/IconVerticalSolidList"/>
    <dgm:cxn modelId="{8FD174AB-96FF-4B01-9615-012C0CDAD18D}" type="presParOf" srcId="{55F28DA2-4826-4D25-B25B-79E19A649166}" destId="{87E6BFC0-E6EB-4EA5-95FE-EE0F3C94DF6B}" srcOrd="3" destOrd="0" presId="urn:microsoft.com/office/officeart/2018/2/layout/IconVerticalSolidList"/>
    <dgm:cxn modelId="{88CDBE1E-3B15-4876-B82F-41BCB490D9A1}" type="presParOf" srcId="{047823D5-0354-43D1-A5EF-289490B78A9F}" destId="{1D3D1705-BEF4-429A-86F7-90B24975EE77}" srcOrd="5" destOrd="0" presId="urn:microsoft.com/office/officeart/2018/2/layout/IconVerticalSolidList"/>
    <dgm:cxn modelId="{595BCF92-C2B3-4A20-BF3A-1EB5546C1F76}" type="presParOf" srcId="{047823D5-0354-43D1-A5EF-289490B78A9F}" destId="{DC8DE4D5-A376-4FE4-B108-74231E86E766}" srcOrd="6" destOrd="0" presId="urn:microsoft.com/office/officeart/2018/2/layout/IconVerticalSolidList"/>
    <dgm:cxn modelId="{60837927-6E48-4944-9C21-00F64C77851E}" type="presParOf" srcId="{DC8DE4D5-A376-4FE4-B108-74231E86E766}" destId="{9A1EA4D2-16CB-499A-A0A1-005ECD554C4A}" srcOrd="0" destOrd="0" presId="urn:microsoft.com/office/officeart/2018/2/layout/IconVerticalSolidList"/>
    <dgm:cxn modelId="{87370F02-50E9-4659-BD87-F0881CEFCDA3}" type="presParOf" srcId="{DC8DE4D5-A376-4FE4-B108-74231E86E766}" destId="{E9137474-0EC1-4C00-A846-1B26EA47C08F}" srcOrd="1" destOrd="0" presId="urn:microsoft.com/office/officeart/2018/2/layout/IconVerticalSolidList"/>
    <dgm:cxn modelId="{6FE1AE10-5238-4B81-88BB-D6FF1336F4DA}" type="presParOf" srcId="{DC8DE4D5-A376-4FE4-B108-74231E86E766}" destId="{F7E1E94D-7675-440C-94C0-2AD5B023796B}" srcOrd="2" destOrd="0" presId="urn:microsoft.com/office/officeart/2018/2/layout/IconVerticalSolidList"/>
    <dgm:cxn modelId="{C15075C6-99B9-4913-89CF-E55145A88312}" type="presParOf" srcId="{DC8DE4D5-A376-4FE4-B108-74231E86E766}" destId="{CBB08076-6503-4319-9978-B95FF90E8A60}" srcOrd="3" destOrd="0" presId="urn:microsoft.com/office/officeart/2018/2/layout/IconVerticalSolidList"/>
    <dgm:cxn modelId="{292F4E13-E7CE-494B-8A4B-322867EB4772}" type="presParOf" srcId="{047823D5-0354-43D1-A5EF-289490B78A9F}" destId="{98BE9F79-AB70-4CB6-958A-8F44F2FE84F3}" srcOrd="7" destOrd="0" presId="urn:microsoft.com/office/officeart/2018/2/layout/IconVerticalSolidList"/>
    <dgm:cxn modelId="{3B1E1832-BCAC-431B-9739-3BF8AC9A4B04}" type="presParOf" srcId="{047823D5-0354-43D1-A5EF-289490B78A9F}" destId="{F45E66DD-1F60-44FE-B06E-404B31470E56}" srcOrd="8" destOrd="0" presId="urn:microsoft.com/office/officeart/2018/2/layout/IconVerticalSolidList"/>
    <dgm:cxn modelId="{153FEC14-9207-4BF0-88A3-E6976C018241}" type="presParOf" srcId="{F45E66DD-1F60-44FE-B06E-404B31470E56}" destId="{ED225F8C-5187-4B6B-831A-70284FC89F54}" srcOrd="0" destOrd="0" presId="urn:microsoft.com/office/officeart/2018/2/layout/IconVerticalSolidList"/>
    <dgm:cxn modelId="{22739D12-80D8-493E-A118-D1D5950F97BD}" type="presParOf" srcId="{F45E66DD-1F60-44FE-B06E-404B31470E56}" destId="{D77504B3-E314-45E7-BA70-9F1D9408C341}" srcOrd="1" destOrd="0" presId="urn:microsoft.com/office/officeart/2018/2/layout/IconVerticalSolidList"/>
    <dgm:cxn modelId="{255C8CB2-643C-4F59-BD81-59E67E8DD75B}" type="presParOf" srcId="{F45E66DD-1F60-44FE-B06E-404B31470E56}" destId="{79375224-989C-43E1-92C7-61E2F352715A}" srcOrd="2" destOrd="0" presId="urn:microsoft.com/office/officeart/2018/2/layout/IconVerticalSolidList"/>
    <dgm:cxn modelId="{6B0BFACB-405F-498C-887C-E859A3F1CE20}" type="presParOf" srcId="{F45E66DD-1F60-44FE-B06E-404B31470E56}" destId="{F39D8BE1-71A8-4D8F-8DC8-2ED1400840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0562B-670F-40F3-82C1-0BF15F44EE9D}">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CF0484-8B4A-4565-8256-E6A126E2B4F3}">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D6B14-A6A2-4E2E-BA85-39B63B9F4B43}">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Introduction to short stories</a:t>
          </a:r>
          <a:endParaRPr lang="en-US" sz="1900" kern="1200"/>
        </a:p>
      </dsp:txBody>
      <dsp:txXfrm>
        <a:off x="836323" y="3399"/>
        <a:ext cx="9679276" cy="724089"/>
      </dsp:txXfrm>
    </dsp:sp>
    <dsp:sp modelId="{6E007F13-B3F6-4508-A0F6-F6CD2FCA7668}">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064B4-5DEB-4CC3-AC84-F9D1765BE87A}">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18B5E-F7A4-4B38-9584-D619E4AFFE9E}">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Plan for discussions</a:t>
          </a:r>
          <a:endParaRPr lang="en-US" sz="1900" kern="1200"/>
        </a:p>
      </dsp:txBody>
      <dsp:txXfrm>
        <a:off x="836323" y="908511"/>
        <a:ext cx="9679276" cy="724089"/>
      </dsp:txXfrm>
    </dsp:sp>
    <dsp:sp modelId="{4962C495-F955-4795-8C75-BEB18D9E725E}">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A5C3F-BD52-4213-A90C-E5B3A1F92411}">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6BFC0-E6EB-4EA5-95FE-EE0F3C94DF6B}">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Break-out rooms</a:t>
          </a:r>
          <a:endParaRPr lang="en-US" sz="1900" kern="1200"/>
        </a:p>
      </dsp:txBody>
      <dsp:txXfrm>
        <a:off x="836323" y="1813624"/>
        <a:ext cx="9679276" cy="724089"/>
      </dsp:txXfrm>
    </dsp:sp>
    <dsp:sp modelId="{9A1EA4D2-16CB-499A-A0A1-005ECD554C4A}">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37474-0EC1-4C00-A846-1B26EA47C08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08076-6503-4319-9978-B95FF90E8A60}">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Plenary discussion</a:t>
          </a:r>
          <a:endParaRPr lang="en-US" sz="1900" kern="1200"/>
        </a:p>
      </dsp:txBody>
      <dsp:txXfrm>
        <a:off x="836323" y="2718736"/>
        <a:ext cx="9679276" cy="724089"/>
      </dsp:txXfrm>
    </dsp:sp>
    <dsp:sp modelId="{ED225F8C-5187-4B6B-831A-70284FC89F54}">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504B3-E314-45E7-BA70-9F1D9408C341}">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D8BE1-71A8-4D8F-8DC8-2ED140084087}">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We encourage presentations</a:t>
          </a:r>
          <a:endParaRPr lang="en-US" sz="1900" kern="1200"/>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6FC61-6622-EA4E-99F7-08C9D8C46475}" type="datetimeFigureOut">
              <a:rPr lang="pl-PL" smtClean="0"/>
              <a:t>5.03.2024</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E39F3-F906-274C-B72A-3CE70B11470B}" type="slidenum">
              <a:rPr lang="pl-PL" smtClean="0"/>
              <a:t>‹#›</a:t>
            </a:fld>
            <a:endParaRPr lang="pl-PL"/>
          </a:p>
        </p:txBody>
      </p:sp>
    </p:spTree>
    <p:extLst>
      <p:ext uri="{BB962C8B-B14F-4D97-AF65-F5344CB8AC3E}">
        <p14:creationId xmlns:p14="http://schemas.microsoft.com/office/powerpoint/2010/main" val="119446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0A7E39F3-F906-274C-B72A-3CE70B11470B}" type="slidenum">
              <a:rPr lang="pl-PL" smtClean="0"/>
              <a:t>20</a:t>
            </a:fld>
            <a:endParaRPr lang="pl-PL"/>
          </a:p>
        </p:txBody>
      </p:sp>
    </p:spTree>
    <p:extLst>
      <p:ext uri="{BB962C8B-B14F-4D97-AF65-F5344CB8AC3E}">
        <p14:creationId xmlns:p14="http://schemas.microsoft.com/office/powerpoint/2010/main" val="9421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C211-4BF0-55A4-302E-D2241E2559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l-PL"/>
          </a:p>
        </p:txBody>
      </p:sp>
      <p:sp>
        <p:nvSpPr>
          <p:cNvPr id="3" name="Subtitle 2">
            <a:extLst>
              <a:ext uri="{FF2B5EF4-FFF2-40B4-BE49-F238E27FC236}">
                <a16:creationId xmlns:a16="http://schemas.microsoft.com/office/drawing/2014/main" id="{C6437E13-22C7-6A46-04F9-C392BA512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l-PL"/>
          </a:p>
        </p:txBody>
      </p:sp>
      <p:sp>
        <p:nvSpPr>
          <p:cNvPr id="4" name="Date Placeholder 3">
            <a:extLst>
              <a:ext uri="{FF2B5EF4-FFF2-40B4-BE49-F238E27FC236}">
                <a16:creationId xmlns:a16="http://schemas.microsoft.com/office/drawing/2014/main" id="{C1D7F495-16C4-D837-8FCF-85D129E4AC9D}"/>
              </a:ext>
            </a:extLst>
          </p:cNvPr>
          <p:cNvSpPr>
            <a:spLocks noGrp="1"/>
          </p:cNvSpPr>
          <p:nvPr>
            <p:ph type="dt" sz="half" idx="10"/>
          </p:nvPr>
        </p:nvSpPr>
        <p:spPr/>
        <p:txBody>
          <a:bodyPr/>
          <a:lstStyle/>
          <a:p>
            <a:fld id="{F711C9D3-A421-7F4F-8428-2F237F6D3005}" type="datetime1">
              <a:rPr lang="sv-SE" smtClean="0"/>
              <a:t>2024-03-05</a:t>
            </a:fld>
            <a:endParaRPr lang="pl-PL"/>
          </a:p>
        </p:txBody>
      </p:sp>
      <p:sp>
        <p:nvSpPr>
          <p:cNvPr id="5" name="Footer Placeholder 4">
            <a:extLst>
              <a:ext uri="{FF2B5EF4-FFF2-40B4-BE49-F238E27FC236}">
                <a16:creationId xmlns:a16="http://schemas.microsoft.com/office/drawing/2014/main" id="{85687545-7134-3E29-C43D-9B6A74020466}"/>
              </a:ext>
            </a:extLst>
          </p:cNvPr>
          <p:cNvSpPr>
            <a:spLocks noGrp="1"/>
          </p:cNvSpPr>
          <p:nvPr>
            <p:ph type="ftr" sz="quarter" idx="11"/>
          </p:nvPr>
        </p:nvSpPr>
        <p:spPr/>
        <p:txBody>
          <a:bodyPr/>
          <a:lstStyle/>
          <a:p>
            <a:r>
              <a:rPr lang="pl-PL"/>
              <a:t>Paideia Chava Rosenfarb 1</a:t>
            </a:r>
          </a:p>
        </p:txBody>
      </p:sp>
      <p:sp>
        <p:nvSpPr>
          <p:cNvPr id="6" name="Slide Number Placeholder 5">
            <a:extLst>
              <a:ext uri="{FF2B5EF4-FFF2-40B4-BE49-F238E27FC236}">
                <a16:creationId xmlns:a16="http://schemas.microsoft.com/office/drawing/2014/main" id="{14AC3DC2-6B0D-60A1-4DDF-FA43E6E835CE}"/>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174219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805E-B94F-059E-F4B9-C751EE5E1979}"/>
              </a:ext>
            </a:extLst>
          </p:cNvPr>
          <p:cNvSpPr>
            <a:spLocks noGrp="1"/>
          </p:cNvSpPr>
          <p:nvPr>
            <p:ph type="title"/>
          </p:nvPr>
        </p:nvSpPr>
        <p:spPr/>
        <p:txBody>
          <a:bodyPr/>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8CEA2880-97D6-3706-4D93-029B344263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0F21B1F6-BB30-6972-5BBE-6BF635A9D8B9}"/>
              </a:ext>
            </a:extLst>
          </p:cNvPr>
          <p:cNvSpPr>
            <a:spLocks noGrp="1"/>
          </p:cNvSpPr>
          <p:nvPr>
            <p:ph type="dt" sz="half" idx="10"/>
          </p:nvPr>
        </p:nvSpPr>
        <p:spPr/>
        <p:txBody>
          <a:bodyPr/>
          <a:lstStyle/>
          <a:p>
            <a:fld id="{CF446327-C5D5-4D45-ADE8-97DCA0A5250D}" type="datetime1">
              <a:rPr lang="sv-SE" smtClean="0"/>
              <a:t>2024-03-05</a:t>
            </a:fld>
            <a:endParaRPr lang="pl-PL"/>
          </a:p>
        </p:txBody>
      </p:sp>
      <p:sp>
        <p:nvSpPr>
          <p:cNvPr id="5" name="Footer Placeholder 4">
            <a:extLst>
              <a:ext uri="{FF2B5EF4-FFF2-40B4-BE49-F238E27FC236}">
                <a16:creationId xmlns:a16="http://schemas.microsoft.com/office/drawing/2014/main" id="{DAE7ED62-0BAA-6262-344E-E237E668955C}"/>
              </a:ext>
            </a:extLst>
          </p:cNvPr>
          <p:cNvSpPr>
            <a:spLocks noGrp="1"/>
          </p:cNvSpPr>
          <p:nvPr>
            <p:ph type="ftr" sz="quarter" idx="11"/>
          </p:nvPr>
        </p:nvSpPr>
        <p:spPr/>
        <p:txBody>
          <a:bodyPr/>
          <a:lstStyle/>
          <a:p>
            <a:r>
              <a:rPr lang="pl-PL"/>
              <a:t>Paideia Chava Rosenfarb 1</a:t>
            </a:r>
          </a:p>
        </p:txBody>
      </p:sp>
      <p:sp>
        <p:nvSpPr>
          <p:cNvPr id="6" name="Slide Number Placeholder 5">
            <a:extLst>
              <a:ext uri="{FF2B5EF4-FFF2-40B4-BE49-F238E27FC236}">
                <a16:creationId xmlns:a16="http://schemas.microsoft.com/office/drawing/2014/main" id="{E6CD3F15-C1E3-6FBA-9D54-875ABC01AB21}"/>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177810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3D19A-DF62-FB0B-C584-0A17708972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57C5AD06-5CE6-75E3-B9D1-326E01C768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B1FEEB4A-C047-9FFB-17DB-1859B8420987}"/>
              </a:ext>
            </a:extLst>
          </p:cNvPr>
          <p:cNvSpPr>
            <a:spLocks noGrp="1"/>
          </p:cNvSpPr>
          <p:nvPr>
            <p:ph type="dt" sz="half" idx="10"/>
          </p:nvPr>
        </p:nvSpPr>
        <p:spPr/>
        <p:txBody>
          <a:bodyPr/>
          <a:lstStyle/>
          <a:p>
            <a:fld id="{76493393-06CE-D14A-BF2A-01F64C6BB61E}" type="datetime1">
              <a:rPr lang="sv-SE" smtClean="0"/>
              <a:t>2024-03-05</a:t>
            </a:fld>
            <a:endParaRPr lang="pl-PL"/>
          </a:p>
        </p:txBody>
      </p:sp>
      <p:sp>
        <p:nvSpPr>
          <p:cNvPr id="5" name="Footer Placeholder 4">
            <a:extLst>
              <a:ext uri="{FF2B5EF4-FFF2-40B4-BE49-F238E27FC236}">
                <a16:creationId xmlns:a16="http://schemas.microsoft.com/office/drawing/2014/main" id="{558E860A-E88B-54CC-F0FB-87874F2F772D}"/>
              </a:ext>
            </a:extLst>
          </p:cNvPr>
          <p:cNvSpPr>
            <a:spLocks noGrp="1"/>
          </p:cNvSpPr>
          <p:nvPr>
            <p:ph type="ftr" sz="quarter" idx="11"/>
          </p:nvPr>
        </p:nvSpPr>
        <p:spPr/>
        <p:txBody>
          <a:bodyPr/>
          <a:lstStyle/>
          <a:p>
            <a:r>
              <a:rPr lang="pl-PL"/>
              <a:t>Paideia Chava Rosenfarb 1</a:t>
            </a:r>
          </a:p>
        </p:txBody>
      </p:sp>
      <p:sp>
        <p:nvSpPr>
          <p:cNvPr id="6" name="Slide Number Placeholder 5">
            <a:extLst>
              <a:ext uri="{FF2B5EF4-FFF2-40B4-BE49-F238E27FC236}">
                <a16:creationId xmlns:a16="http://schemas.microsoft.com/office/drawing/2014/main" id="{35BA49F5-FBA7-9716-12B3-54E3F7326FB3}"/>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182744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84F-52BF-7D5E-3F13-1E4F1BC0E169}"/>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9044DF51-F78F-2A7A-4F1A-6426F768A0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6C0CE165-0511-EF58-288E-8DF9FA5BA046}"/>
              </a:ext>
            </a:extLst>
          </p:cNvPr>
          <p:cNvSpPr>
            <a:spLocks noGrp="1"/>
          </p:cNvSpPr>
          <p:nvPr>
            <p:ph type="dt" sz="half" idx="10"/>
          </p:nvPr>
        </p:nvSpPr>
        <p:spPr/>
        <p:txBody>
          <a:bodyPr/>
          <a:lstStyle/>
          <a:p>
            <a:fld id="{E3416ED5-8D19-4E4B-853C-EB7A95B74736}" type="datetime1">
              <a:rPr lang="sv-SE" smtClean="0"/>
              <a:t>2024-03-05</a:t>
            </a:fld>
            <a:endParaRPr lang="pl-PL"/>
          </a:p>
        </p:txBody>
      </p:sp>
      <p:sp>
        <p:nvSpPr>
          <p:cNvPr id="5" name="Footer Placeholder 4">
            <a:extLst>
              <a:ext uri="{FF2B5EF4-FFF2-40B4-BE49-F238E27FC236}">
                <a16:creationId xmlns:a16="http://schemas.microsoft.com/office/drawing/2014/main" id="{9E7B3384-AC28-DEC8-2F4E-EECAB7199F42}"/>
              </a:ext>
            </a:extLst>
          </p:cNvPr>
          <p:cNvSpPr>
            <a:spLocks noGrp="1"/>
          </p:cNvSpPr>
          <p:nvPr>
            <p:ph type="ftr" sz="quarter" idx="11"/>
          </p:nvPr>
        </p:nvSpPr>
        <p:spPr/>
        <p:txBody>
          <a:bodyPr/>
          <a:lstStyle/>
          <a:p>
            <a:r>
              <a:rPr lang="pl-PL"/>
              <a:t>Paideia Chava Rosenfarb 1</a:t>
            </a:r>
          </a:p>
        </p:txBody>
      </p:sp>
      <p:sp>
        <p:nvSpPr>
          <p:cNvPr id="6" name="Slide Number Placeholder 5">
            <a:extLst>
              <a:ext uri="{FF2B5EF4-FFF2-40B4-BE49-F238E27FC236}">
                <a16:creationId xmlns:a16="http://schemas.microsoft.com/office/drawing/2014/main" id="{A5E2108F-3EC9-38DC-2E5C-2FE9D85F0AA8}"/>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149525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3AF2-4AE4-8C8D-9DDB-E6F9EEEBA9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l-PL"/>
          </a:p>
        </p:txBody>
      </p:sp>
      <p:sp>
        <p:nvSpPr>
          <p:cNvPr id="3" name="Text Placeholder 2">
            <a:extLst>
              <a:ext uri="{FF2B5EF4-FFF2-40B4-BE49-F238E27FC236}">
                <a16:creationId xmlns:a16="http://schemas.microsoft.com/office/drawing/2014/main" id="{95D9ACB2-D12F-E7A3-0D6D-4C4C9ABB8E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7135E0-6DD6-7AAC-84AB-BB32A1D11A21}"/>
              </a:ext>
            </a:extLst>
          </p:cNvPr>
          <p:cNvSpPr>
            <a:spLocks noGrp="1"/>
          </p:cNvSpPr>
          <p:nvPr>
            <p:ph type="dt" sz="half" idx="10"/>
          </p:nvPr>
        </p:nvSpPr>
        <p:spPr/>
        <p:txBody>
          <a:bodyPr/>
          <a:lstStyle/>
          <a:p>
            <a:fld id="{B8654161-D8CB-2F4C-B378-D807BCFFC71C}" type="datetime1">
              <a:rPr lang="sv-SE" smtClean="0"/>
              <a:t>2024-03-05</a:t>
            </a:fld>
            <a:endParaRPr lang="pl-PL"/>
          </a:p>
        </p:txBody>
      </p:sp>
      <p:sp>
        <p:nvSpPr>
          <p:cNvPr id="5" name="Footer Placeholder 4">
            <a:extLst>
              <a:ext uri="{FF2B5EF4-FFF2-40B4-BE49-F238E27FC236}">
                <a16:creationId xmlns:a16="http://schemas.microsoft.com/office/drawing/2014/main" id="{02B291BF-8D81-EA3F-CF28-2571A377D57B}"/>
              </a:ext>
            </a:extLst>
          </p:cNvPr>
          <p:cNvSpPr>
            <a:spLocks noGrp="1"/>
          </p:cNvSpPr>
          <p:nvPr>
            <p:ph type="ftr" sz="quarter" idx="11"/>
          </p:nvPr>
        </p:nvSpPr>
        <p:spPr/>
        <p:txBody>
          <a:bodyPr/>
          <a:lstStyle/>
          <a:p>
            <a:r>
              <a:rPr lang="pl-PL"/>
              <a:t>Paideia Chava Rosenfarb 1</a:t>
            </a:r>
          </a:p>
        </p:txBody>
      </p:sp>
      <p:sp>
        <p:nvSpPr>
          <p:cNvPr id="6" name="Slide Number Placeholder 5">
            <a:extLst>
              <a:ext uri="{FF2B5EF4-FFF2-40B4-BE49-F238E27FC236}">
                <a16:creationId xmlns:a16="http://schemas.microsoft.com/office/drawing/2014/main" id="{0F8294C9-FEAD-3840-590C-831524191AC1}"/>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188014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90AF-B06C-66CD-2757-4922390ED481}"/>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A46E03C1-7F1E-FB05-1652-B0D2FB44D0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Content Placeholder 3">
            <a:extLst>
              <a:ext uri="{FF2B5EF4-FFF2-40B4-BE49-F238E27FC236}">
                <a16:creationId xmlns:a16="http://schemas.microsoft.com/office/drawing/2014/main" id="{4CB4EE36-7035-B431-83BB-DEFCBCD5AF9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Date Placeholder 4">
            <a:extLst>
              <a:ext uri="{FF2B5EF4-FFF2-40B4-BE49-F238E27FC236}">
                <a16:creationId xmlns:a16="http://schemas.microsoft.com/office/drawing/2014/main" id="{7F98E59A-9815-B921-39B9-290BDC11B23D}"/>
              </a:ext>
            </a:extLst>
          </p:cNvPr>
          <p:cNvSpPr>
            <a:spLocks noGrp="1"/>
          </p:cNvSpPr>
          <p:nvPr>
            <p:ph type="dt" sz="half" idx="10"/>
          </p:nvPr>
        </p:nvSpPr>
        <p:spPr/>
        <p:txBody>
          <a:bodyPr/>
          <a:lstStyle/>
          <a:p>
            <a:fld id="{FCEEE6BB-A4C2-484D-BCF2-F621E34821CA}" type="datetime1">
              <a:rPr lang="sv-SE" smtClean="0"/>
              <a:t>2024-03-05</a:t>
            </a:fld>
            <a:endParaRPr lang="pl-PL"/>
          </a:p>
        </p:txBody>
      </p:sp>
      <p:sp>
        <p:nvSpPr>
          <p:cNvPr id="6" name="Footer Placeholder 5">
            <a:extLst>
              <a:ext uri="{FF2B5EF4-FFF2-40B4-BE49-F238E27FC236}">
                <a16:creationId xmlns:a16="http://schemas.microsoft.com/office/drawing/2014/main" id="{1654FCA7-A32B-07A3-3EFD-BC0D34EF2FEA}"/>
              </a:ext>
            </a:extLst>
          </p:cNvPr>
          <p:cNvSpPr>
            <a:spLocks noGrp="1"/>
          </p:cNvSpPr>
          <p:nvPr>
            <p:ph type="ftr" sz="quarter" idx="11"/>
          </p:nvPr>
        </p:nvSpPr>
        <p:spPr/>
        <p:txBody>
          <a:bodyPr/>
          <a:lstStyle/>
          <a:p>
            <a:r>
              <a:rPr lang="pl-PL"/>
              <a:t>Paideia Chava Rosenfarb 1</a:t>
            </a:r>
          </a:p>
        </p:txBody>
      </p:sp>
      <p:sp>
        <p:nvSpPr>
          <p:cNvPr id="7" name="Slide Number Placeholder 6">
            <a:extLst>
              <a:ext uri="{FF2B5EF4-FFF2-40B4-BE49-F238E27FC236}">
                <a16:creationId xmlns:a16="http://schemas.microsoft.com/office/drawing/2014/main" id="{574A6F64-1AF2-D05D-94EE-5BB5290AB007}"/>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285458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84C9-8029-8B7F-1B17-F2D50631E26B}"/>
              </a:ext>
            </a:extLst>
          </p:cNvPr>
          <p:cNvSpPr>
            <a:spLocks noGrp="1"/>
          </p:cNvSpPr>
          <p:nvPr>
            <p:ph type="title"/>
          </p:nvPr>
        </p:nvSpPr>
        <p:spPr>
          <a:xfrm>
            <a:off x="839788" y="365125"/>
            <a:ext cx="10515600" cy="1325563"/>
          </a:xfrm>
        </p:spPr>
        <p:txBody>
          <a:bodyPr/>
          <a:lstStyle/>
          <a:p>
            <a:r>
              <a:rPr lang="en-GB"/>
              <a:t>Click to edit Master title style</a:t>
            </a:r>
            <a:endParaRPr lang="pl-PL"/>
          </a:p>
        </p:txBody>
      </p:sp>
      <p:sp>
        <p:nvSpPr>
          <p:cNvPr id="3" name="Text Placeholder 2">
            <a:extLst>
              <a:ext uri="{FF2B5EF4-FFF2-40B4-BE49-F238E27FC236}">
                <a16:creationId xmlns:a16="http://schemas.microsoft.com/office/drawing/2014/main" id="{6C34F93F-FA23-96A0-A90C-51521C0B2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3F5311-6917-8A39-349B-8EA54A505A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Text Placeholder 4">
            <a:extLst>
              <a:ext uri="{FF2B5EF4-FFF2-40B4-BE49-F238E27FC236}">
                <a16:creationId xmlns:a16="http://schemas.microsoft.com/office/drawing/2014/main" id="{083785A5-17EA-463D-31D2-2B8A3F289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95BB62-7A2C-0097-21DC-57BB0112E5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7" name="Date Placeholder 6">
            <a:extLst>
              <a:ext uri="{FF2B5EF4-FFF2-40B4-BE49-F238E27FC236}">
                <a16:creationId xmlns:a16="http://schemas.microsoft.com/office/drawing/2014/main" id="{8F7384C7-265D-E583-0956-29D7B6D3CD50}"/>
              </a:ext>
            </a:extLst>
          </p:cNvPr>
          <p:cNvSpPr>
            <a:spLocks noGrp="1"/>
          </p:cNvSpPr>
          <p:nvPr>
            <p:ph type="dt" sz="half" idx="10"/>
          </p:nvPr>
        </p:nvSpPr>
        <p:spPr/>
        <p:txBody>
          <a:bodyPr/>
          <a:lstStyle/>
          <a:p>
            <a:fld id="{DE7AFB7D-7C4F-E04D-9374-E444745630E4}" type="datetime1">
              <a:rPr lang="sv-SE" smtClean="0"/>
              <a:t>2024-03-05</a:t>
            </a:fld>
            <a:endParaRPr lang="pl-PL"/>
          </a:p>
        </p:txBody>
      </p:sp>
      <p:sp>
        <p:nvSpPr>
          <p:cNvPr id="8" name="Footer Placeholder 7">
            <a:extLst>
              <a:ext uri="{FF2B5EF4-FFF2-40B4-BE49-F238E27FC236}">
                <a16:creationId xmlns:a16="http://schemas.microsoft.com/office/drawing/2014/main" id="{2145EC02-12C3-3BFA-89A6-C4E12381D477}"/>
              </a:ext>
            </a:extLst>
          </p:cNvPr>
          <p:cNvSpPr>
            <a:spLocks noGrp="1"/>
          </p:cNvSpPr>
          <p:nvPr>
            <p:ph type="ftr" sz="quarter" idx="11"/>
          </p:nvPr>
        </p:nvSpPr>
        <p:spPr/>
        <p:txBody>
          <a:bodyPr/>
          <a:lstStyle/>
          <a:p>
            <a:r>
              <a:rPr lang="pl-PL"/>
              <a:t>Paideia Chava Rosenfarb 1</a:t>
            </a:r>
          </a:p>
        </p:txBody>
      </p:sp>
      <p:sp>
        <p:nvSpPr>
          <p:cNvPr id="9" name="Slide Number Placeholder 8">
            <a:extLst>
              <a:ext uri="{FF2B5EF4-FFF2-40B4-BE49-F238E27FC236}">
                <a16:creationId xmlns:a16="http://schemas.microsoft.com/office/drawing/2014/main" id="{939E3F19-6494-8974-38DC-D283A3885557}"/>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119216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4492-343D-E490-A263-B72086CF840B}"/>
              </a:ext>
            </a:extLst>
          </p:cNvPr>
          <p:cNvSpPr>
            <a:spLocks noGrp="1"/>
          </p:cNvSpPr>
          <p:nvPr>
            <p:ph type="title"/>
          </p:nvPr>
        </p:nvSpPr>
        <p:spPr/>
        <p:txBody>
          <a:bodyPr/>
          <a:lstStyle/>
          <a:p>
            <a:r>
              <a:rPr lang="en-GB"/>
              <a:t>Click to edit Master title style</a:t>
            </a:r>
            <a:endParaRPr lang="pl-PL"/>
          </a:p>
        </p:txBody>
      </p:sp>
      <p:sp>
        <p:nvSpPr>
          <p:cNvPr id="3" name="Date Placeholder 2">
            <a:extLst>
              <a:ext uri="{FF2B5EF4-FFF2-40B4-BE49-F238E27FC236}">
                <a16:creationId xmlns:a16="http://schemas.microsoft.com/office/drawing/2014/main" id="{06A4D1F7-35AB-4581-D8DA-8E882AF7BC59}"/>
              </a:ext>
            </a:extLst>
          </p:cNvPr>
          <p:cNvSpPr>
            <a:spLocks noGrp="1"/>
          </p:cNvSpPr>
          <p:nvPr>
            <p:ph type="dt" sz="half" idx="10"/>
          </p:nvPr>
        </p:nvSpPr>
        <p:spPr/>
        <p:txBody>
          <a:bodyPr/>
          <a:lstStyle/>
          <a:p>
            <a:fld id="{2606D4CC-FBF6-C541-A6AD-39D4BAE37A48}" type="datetime1">
              <a:rPr lang="sv-SE" smtClean="0"/>
              <a:t>2024-03-05</a:t>
            </a:fld>
            <a:endParaRPr lang="pl-PL"/>
          </a:p>
        </p:txBody>
      </p:sp>
      <p:sp>
        <p:nvSpPr>
          <p:cNvPr id="4" name="Footer Placeholder 3">
            <a:extLst>
              <a:ext uri="{FF2B5EF4-FFF2-40B4-BE49-F238E27FC236}">
                <a16:creationId xmlns:a16="http://schemas.microsoft.com/office/drawing/2014/main" id="{AFA30464-2E6D-D448-EF9B-5C6C184A58DF}"/>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0FC63BE2-F74C-7AF6-C982-88355B150BD7}"/>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342156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65A62-7A60-4707-6B02-AFCD32AD713B}"/>
              </a:ext>
            </a:extLst>
          </p:cNvPr>
          <p:cNvSpPr>
            <a:spLocks noGrp="1"/>
          </p:cNvSpPr>
          <p:nvPr>
            <p:ph type="dt" sz="half" idx="10"/>
          </p:nvPr>
        </p:nvSpPr>
        <p:spPr/>
        <p:txBody>
          <a:bodyPr/>
          <a:lstStyle/>
          <a:p>
            <a:fld id="{F2E088FD-29E4-7546-BF67-A0F2B84AE51F}" type="datetime1">
              <a:rPr lang="sv-SE" smtClean="0"/>
              <a:t>2024-03-05</a:t>
            </a:fld>
            <a:endParaRPr lang="pl-PL"/>
          </a:p>
        </p:txBody>
      </p:sp>
      <p:sp>
        <p:nvSpPr>
          <p:cNvPr id="3" name="Footer Placeholder 2">
            <a:extLst>
              <a:ext uri="{FF2B5EF4-FFF2-40B4-BE49-F238E27FC236}">
                <a16:creationId xmlns:a16="http://schemas.microsoft.com/office/drawing/2014/main" id="{6E3FB1E1-1FA7-3596-DFD3-26B34F620875}"/>
              </a:ext>
            </a:extLst>
          </p:cNvPr>
          <p:cNvSpPr>
            <a:spLocks noGrp="1"/>
          </p:cNvSpPr>
          <p:nvPr>
            <p:ph type="ftr" sz="quarter" idx="11"/>
          </p:nvPr>
        </p:nvSpPr>
        <p:spPr/>
        <p:txBody>
          <a:bodyPr/>
          <a:lstStyle/>
          <a:p>
            <a:r>
              <a:rPr lang="pl-PL"/>
              <a:t>Paideia Chava Rosenfarb 1</a:t>
            </a:r>
          </a:p>
        </p:txBody>
      </p:sp>
      <p:sp>
        <p:nvSpPr>
          <p:cNvPr id="4" name="Slide Number Placeholder 3">
            <a:extLst>
              <a:ext uri="{FF2B5EF4-FFF2-40B4-BE49-F238E27FC236}">
                <a16:creationId xmlns:a16="http://schemas.microsoft.com/office/drawing/2014/main" id="{C75CD9B8-EB3B-4C9F-8343-F0A310904CBB}"/>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43957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B879-7215-79FD-F970-094173EF7C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Content Placeholder 2">
            <a:extLst>
              <a:ext uri="{FF2B5EF4-FFF2-40B4-BE49-F238E27FC236}">
                <a16:creationId xmlns:a16="http://schemas.microsoft.com/office/drawing/2014/main" id="{F5864B9D-F958-FF9B-8EEE-009C59782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Text Placeholder 3">
            <a:extLst>
              <a:ext uri="{FF2B5EF4-FFF2-40B4-BE49-F238E27FC236}">
                <a16:creationId xmlns:a16="http://schemas.microsoft.com/office/drawing/2014/main" id="{A3237B05-3EE2-3836-712E-AA225B7CC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D4AE30-6DA6-32C1-6F3C-19F4ACD1F016}"/>
              </a:ext>
            </a:extLst>
          </p:cNvPr>
          <p:cNvSpPr>
            <a:spLocks noGrp="1"/>
          </p:cNvSpPr>
          <p:nvPr>
            <p:ph type="dt" sz="half" idx="10"/>
          </p:nvPr>
        </p:nvSpPr>
        <p:spPr/>
        <p:txBody>
          <a:bodyPr/>
          <a:lstStyle/>
          <a:p>
            <a:fld id="{398FB015-1CAB-0143-B6BF-BB9F8254D772}" type="datetime1">
              <a:rPr lang="sv-SE" smtClean="0"/>
              <a:t>2024-03-05</a:t>
            </a:fld>
            <a:endParaRPr lang="pl-PL"/>
          </a:p>
        </p:txBody>
      </p:sp>
      <p:sp>
        <p:nvSpPr>
          <p:cNvPr id="6" name="Footer Placeholder 5">
            <a:extLst>
              <a:ext uri="{FF2B5EF4-FFF2-40B4-BE49-F238E27FC236}">
                <a16:creationId xmlns:a16="http://schemas.microsoft.com/office/drawing/2014/main" id="{7CAB8611-D1C4-0618-0B39-180FD61C4E6B}"/>
              </a:ext>
            </a:extLst>
          </p:cNvPr>
          <p:cNvSpPr>
            <a:spLocks noGrp="1"/>
          </p:cNvSpPr>
          <p:nvPr>
            <p:ph type="ftr" sz="quarter" idx="11"/>
          </p:nvPr>
        </p:nvSpPr>
        <p:spPr/>
        <p:txBody>
          <a:bodyPr/>
          <a:lstStyle/>
          <a:p>
            <a:r>
              <a:rPr lang="pl-PL"/>
              <a:t>Paideia Chava Rosenfarb 1</a:t>
            </a:r>
          </a:p>
        </p:txBody>
      </p:sp>
      <p:sp>
        <p:nvSpPr>
          <p:cNvPr id="7" name="Slide Number Placeholder 6">
            <a:extLst>
              <a:ext uri="{FF2B5EF4-FFF2-40B4-BE49-F238E27FC236}">
                <a16:creationId xmlns:a16="http://schemas.microsoft.com/office/drawing/2014/main" id="{C13FCFE8-B94E-36F5-DEEA-80D4393C9BCF}"/>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47616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1276-0CC6-73A6-7573-3DD39B9734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Picture Placeholder 2">
            <a:extLst>
              <a:ext uri="{FF2B5EF4-FFF2-40B4-BE49-F238E27FC236}">
                <a16:creationId xmlns:a16="http://schemas.microsoft.com/office/drawing/2014/main" id="{17B79E86-0272-74B1-0892-F6BDB4E1C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FAAF31BE-83A8-3AE4-663E-6086DF5F0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E2E483-AD3A-D1A3-D87F-69C1681C1E40}"/>
              </a:ext>
            </a:extLst>
          </p:cNvPr>
          <p:cNvSpPr>
            <a:spLocks noGrp="1"/>
          </p:cNvSpPr>
          <p:nvPr>
            <p:ph type="dt" sz="half" idx="10"/>
          </p:nvPr>
        </p:nvSpPr>
        <p:spPr/>
        <p:txBody>
          <a:bodyPr/>
          <a:lstStyle/>
          <a:p>
            <a:fld id="{44E15A3C-B56B-4247-8768-9D89D9510F42}" type="datetime1">
              <a:rPr lang="sv-SE" smtClean="0"/>
              <a:t>2024-03-05</a:t>
            </a:fld>
            <a:endParaRPr lang="pl-PL"/>
          </a:p>
        </p:txBody>
      </p:sp>
      <p:sp>
        <p:nvSpPr>
          <p:cNvPr id="6" name="Footer Placeholder 5">
            <a:extLst>
              <a:ext uri="{FF2B5EF4-FFF2-40B4-BE49-F238E27FC236}">
                <a16:creationId xmlns:a16="http://schemas.microsoft.com/office/drawing/2014/main" id="{03BD8B62-1ABA-C699-F935-A8B75491EDBE}"/>
              </a:ext>
            </a:extLst>
          </p:cNvPr>
          <p:cNvSpPr>
            <a:spLocks noGrp="1"/>
          </p:cNvSpPr>
          <p:nvPr>
            <p:ph type="ftr" sz="quarter" idx="11"/>
          </p:nvPr>
        </p:nvSpPr>
        <p:spPr/>
        <p:txBody>
          <a:bodyPr/>
          <a:lstStyle/>
          <a:p>
            <a:r>
              <a:rPr lang="pl-PL"/>
              <a:t>Paideia Chava Rosenfarb 1</a:t>
            </a:r>
          </a:p>
        </p:txBody>
      </p:sp>
      <p:sp>
        <p:nvSpPr>
          <p:cNvPr id="7" name="Slide Number Placeholder 6">
            <a:extLst>
              <a:ext uri="{FF2B5EF4-FFF2-40B4-BE49-F238E27FC236}">
                <a16:creationId xmlns:a16="http://schemas.microsoft.com/office/drawing/2014/main" id="{57CA79C2-F860-3AA9-219E-95B22DB6BD4D}"/>
              </a:ext>
            </a:extLst>
          </p:cNvPr>
          <p:cNvSpPr>
            <a:spLocks noGrp="1"/>
          </p:cNvSpPr>
          <p:nvPr>
            <p:ph type="sldNum" sz="quarter" idx="12"/>
          </p:nvPr>
        </p:nvSpPr>
        <p:spPr/>
        <p:txBody>
          <a:bodyPr/>
          <a:lstStyle/>
          <a:p>
            <a:fld id="{41494FE2-1E21-174A-A104-96F1707FE28E}" type="slidenum">
              <a:rPr lang="pl-PL" smtClean="0"/>
              <a:t>‹#›</a:t>
            </a:fld>
            <a:endParaRPr lang="pl-PL"/>
          </a:p>
        </p:txBody>
      </p:sp>
    </p:spTree>
    <p:extLst>
      <p:ext uri="{BB962C8B-B14F-4D97-AF65-F5344CB8AC3E}">
        <p14:creationId xmlns:p14="http://schemas.microsoft.com/office/powerpoint/2010/main" val="249918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362F4B-DA2C-F882-4D68-A6C39004C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l-PL"/>
          </a:p>
        </p:txBody>
      </p:sp>
      <p:sp>
        <p:nvSpPr>
          <p:cNvPr id="3" name="Text Placeholder 2">
            <a:extLst>
              <a:ext uri="{FF2B5EF4-FFF2-40B4-BE49-F238E27FC236}">
                <a16:creationId xmlns:a16="http://schemas.microsoft.com/office/drawing/2014/main" id="{C7A8129A-3BAD-00B6-C439-41FCA5FE9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8B2D6C89-378F-43B6-BF19-CC8D8D4BAC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D30B9A-BA4B-C24D-85DE-06BEC9F548D0}" type="datetime1">
              <a:rPr lang="sv-SE" smtClean="0"/>
              <a:t>2024-03-05</a:t>
            </a:fld>
            <a:endParaRPr lang="pl-PL"/>
          </a:p>
        </p:txBody>
      </p:sp>
      <p:sp>
        <p:nvSpPr>
          <p:cNvPr id="5" name="Footer Placeholder 4">
            <a:extLst>
              <a:ext uri="{FF2B5EF4-FFF2-40B4-BE49-F238E27FC236}">
                <a16:creationId xmlns:a16="http://schemas.microsoft.com/office/drawing/2014/main" id="{BA4A91BE-CE07-C728-0660-15E56CA01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pl-PL"/>
              <a:t>Paideia Chava Rosenfarb 1</a:t>
            </a:r>
          </a:p>
        </p:txBody>
      </p:sp>
      <p:sp>
        <p:nvSpPr>
          <p:cNvPr id="6" name="Slide Number Placeholder 5">
            <a:extLst>
              <a:ext uri="{FF2B5EF4-FFF2-40B4-BE49-F238E27FC236}">
                <a16:creationId xmlns:a16="http://schemas.microsoft.com/office/drawing/2014/main" id="{6FBFB170-10F6-079A-4DD3-71F60245E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494FE2-1E21-174A-A104-96F1707FE28E}" type="slidenum">
              <a:rPr lang="pl-PL" smtClean="0"/>
              <a:t>‹#›</a:t>
            </a:fld>
            <a:endParaRPr lang="pl-PL"/>
          </a:p>
        </p:txBody>
      </p:sp>
    </p:spTree>
    <p:extLst>
      <p:ext uri="{BB962C8B-B14F-4D97-AF65-F5344CB8AC3E}">
        <p14:creationId xmlns:p14="http://schemas.microsoft.com/office/powerpoint/2010/main" val="379397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avarosenfarb.com/books" TargetMode="External"/><Relationship Id="rId2" Type="http://schemas.openxmlformats.org/officeDocument/2006/relationships/slideLayout" Target="../slideLayouts/slideLayout4.xml"/><Relationship Id="rId1" Type="http://schemas.openxmlformats.org/officeDocument/2006/relationships/video" Target="https://www.youtube.com/embed/fwriFFc00gs?feature=oembed"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drive/folders/1fP24M3rs0raXupu6qz_c3MwwtraPXR8J?usp=sharing" TargetMode="External"/><Relationship Id="rId2" Type="http://schemas.openxmlformats.org/officeDocument/2006/relationships/hyperlink" Target="https://docs.google.com/document/d/1AZzwoFPay-ctCd8qO-uHdXwfgZyf8EWR0CSpRGkpgkc/edi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PL_EkIOpaQU?feature=oembed" TargetMode="External"/><Relationship Id="rId4" Type="http://schemas.openxmlformats.org/officeDocument/2006/relationships/hyperlink" Target="https://www.youtube.com/watch?v=PL_EkIOpaQ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photo of a person&#10;&#10;Description automatically generated">
            <a:extLst>
              <a:ext uri="{FF2B5EF4-FFF2-40B4-BE49-F238E27FC236}">
                <a16:creationId xmlns:a16="http://schemas.microsoft.com/office/drawing/2014/main" id="{ADCC8137-3768-36D8-0E2D-898647239256}"/>
              </a:ext>
            </a:extLst>
          </p:cNvPr>
          <p:cNvPicPr>
            <a:picLocks noChangeAspect="1"/>
          </p:cNvPicPr>
          <p:nvPr/>
        </p:nvPicPr>
        <p:blipFill rotWithShape="1">
          <a:blip r:embed="rId2"/>
          <a:srcRect t="5477" r="9089" b="1526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E32588-53D6-4CA8-B8B3-FC59D9E3D2A8}"/>
              </a:ext>
            </a:extLst>
          </p:cNvPr>
          <p:cNvSpPr>
            <a:spLocks noGrp="1"/>
          </p:cNvSpPr>
          <p:nvPr>
            <p:ph type="ctrTitle"/>
          </p:nvPr>
        </p:nvSpPr>
        <p:spPr>
          <a:xfrm>
            <a:off x="477981" y="1122363"/>
            <a:ext cx="4023360" cy="3204134"/>
          </a:xfrm>
        </p:spPr>
        <p:txBody>
          <a:bodyPr anchor="b">
            <a:normAutofit/>
          </a:bodyPr>
          <a:lstStyle/>
          <a:p>
            <a:r>
              <a:rPr lang="pl-PL" sz="4800" dirty="0" err="1">
                <a:solidFill>
                  <a:schemeClr val="bg1"/>
                </a:solidFill>
              </a:rPr>
              <a:t>Chava</a:t>
            </a:r>
            <a:br>
              <a:rPr lang="pl-PL" sz="4800" dirty="0">
                <a:solidFill>
                  <a:schemeClr val="bg1"/>
                </a:solidFill>
              </a:rPr>
            </a:br>
            <a:r>
              <a:rPr lang="pl-PL" sz="4800" dirty="0" err="1">
                <a:solidFill>
                  <a:schemeClr val="bg1"/>
                </a:solidFill>
              </a:rPr>
              <a:t>Rosenfarb</a:t>
            </a:r>
            <a:br>
              <a:rPr lang="pl-PL" sz="4800" dirty="0">
                <a:solidFill>
                  <a:schemeClr val="bg1"/>
                </a:solidFill>
              </a:rPr>
            </a:br>
            <a:br>
              <a:rPr lang="pl-PL" sz="4800" dirty="0">
                <a:solidFill>
                  <a:schemeClr val="bg1"/>
                </a:solidFill>
              </a:rPr>
            </a:br>
            <a:r>
              <a:rPr lang="pl-PL" sz="3200" dirty="0">
                <a:solidFill>
                  <a:schemeClr val="bg1"/>
                </a:solidFill>
              </a:rPr>
              <a:t>The Art of </a:t>
            </a:r>
            <a:r>
              <a:rPr lang="pl-PL" sz="3200" dirty="0" err="1">
                <a:solidFill>
                  <a:schemeClr val="bg1"/>
                </a:solidFill>
              </a:rPr>
              <a:t>Short</a:t>
            </a:r>
            <a:r>
              <a:rPr lang="pl-PL" sz="3200" dirty="0">
                <a:solidFill>
                  <a:schemeClr val="bg1"/>
                </a:solidFill>
              </a:rPr>
              <a:t> Story</a:t>
            </a:r>
          </a:p>
        </p:txBody>
      </p:sp>
      <p:sp>
        <p:nvSpPr>
          <p:cNvPr id="3" name="Subtitle 2">
            <a:extLst>
              <a:ext uri="{FF2B5EF4-FFF2-40B4-BE49-F238E27FC236}">
                <a16:creationId xmlns:a16="http://schemas.microsoft.com/office/drawing/2014/main" id="{BE600A8F-AEA5-7781-58D7-D7518D750D1F}"/>
              </a:ext>
            </a:extLst>
          </p:cNvPr>
          <p:cNvSpPr>
            <a:spLocks noGrp="1"/>
          </p:cNvSpPr>
          <p:nvPr>
            <p:ph type="subTitle" idx="1"/>
          </p:nvPr>
        </p:nvSpPr>
        <p:spPr>
          <a:xfrm>
            <a:off x="477980" y="4872922"/>
            <a:ext cx="4023359" cy="1208141"/>
          </a:xfrm>
        </p:spPr>
        <p:txBody>
          <a:bodyPr>
            <a:normAutofit/>
          </a:bodyPr>
          <a:lstStyle/>
          <a:p>
            <a:r>
              <a:rPr lang="pl-PL" b="1" dirty="0">
                <a:solidFill>
                  <a:schemeClr val="bg1"/>
                </a:solidFill>
              </a:rPr>
              <a:t>Ula Chowaniec</a:t>
            </a:r>
          </a:p>
          <a:p>
            <a:r>
              <a:rPr lang="pl-PL" b="1" dirty="0">
                <a:solidFill>
                  <a:schemeClr val="bg1"/>
                </a:solidFill>
              </a:rPr>
              <a:t>Jan Schwarz</a:t>
            </a:r>
          </a:p>
          <a:p>
            <a:r>
              <a:rPr lang="pl-PL" sz="1400" dirty="0" err="1">
                <a:solidFill>
                  <a:schemeClr val="bg1"/>
                </a:solidFill>
              </a:rPr>
              <a:t>Paideia</a:t>
            </a:r>
            <a:r>
              <a:rPr lang="pl-PL" sz="1400" dirty="0">
                <a:solidFill>
                  <a:schemeClr val="bg1"/>
                </a:solidFill>
              </a:rPr>
              <a:t>, Spring 2024</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29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63C3DE-9980-E9DE-C30B-28DC9E9B6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age of a poem&#10;&#10;Description automatically generated">
            <a:extLst>
              <a:ext uri="{FF2B5EF4-FFF2-40B4-BE49-F238E27FC236}">
                <a16:creationId xmlns:a16="http://schemas.microsoft.com/office/drawing/2014/main" id="{A53E6FE4-CDCF-32F2-3C15-9858C38B8972}"/>
              </a:ext>
            </a:extLst>
          </p:cNvPr>
          <p:cNvPicPr>
            <a:picLocks noChangeAspect="1"/>
          </p:cNvPicPr>
          <p:nvPr/>
        </p:nvPicPr>
        <p:blipFill rotWithShape="1">
          <a:blip r:embed="rId2"/>
          <a:srcRect r="3703"/>
          <a:stretch/>
        </p:blipFill>
        <p:spPr>
          <a:xfrm>
            <a:off x="670144" y="281723"/>
            <a:ext cx="5244881" cy="5819319"/>
          </a:xfrm>
          <a:prstGeom prst="rect">
            <a:avLst/>
          </a:prstGeom>
        </p:spPr>
      </p:pic>
      <p:pic>
        <p:nvPicPr>
          <p:cNvPr id="10" name="Content Placeholder 9" descr="A paper with text on it&#10;&#10;Description automatically generated">
            <a:extLst>
              <a:ext uri="{FF2B5EF4-FFF2-40B4-BE49-F238E27FC236}">
                <a16:creationId xmlns:a16="http://schemas.microsoft.com/office/drawing/2014/main" id="{8B7AB9E3-A715-4357-5F30-FAD7A078E07D}"/>
              </a:ext>
            </a:extLst>
          </p:cNvPr>
          <p:cNvPicPr>
            <a:picLocks noGrp="1" noChangeAspect="1"/>
          </p:cNvPicPr>
          <p:nvPr>
            <p:ph sz="half" idx="2"/>
          </p:nvPr>
        </p:nvPicPr>
        <p:blipFill>
          <a:blip r:embed="rId3"/>
          <a:stretch>
            <a:fillRect/>
          </a:stretch>
        </p:blipFill>
        <p:spPr>
          <a:xfrm>
            <a:off x="6493461" y="522098"/>
            <a:ext cx="4478118" cy="5461119"/>
          </a:xfrm>
          <a:prstGeom prst="rect">
            <a:avLst/>
          </a:prstGeom>
        </p:spPr>
      </p:pic>
      <p:sp>
        <p:nvSpPr>
          <p:cNvPr id="5" name="Footer Placeholder 4">
            <a:extLst>
              <a:ext uri="{FF2B5EF4-FFF2-40B4-BE49-F238E27FC236}">
                <a16:creationId xmlns:a16="http://schemas.microsoft.com/office/drawing/2014/main" id="{5A2A3575-04E0-DC19-F580-746C74FEE0C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solidFill>
                <a:latin typeface="+mn-lt"/>
                <a:ea typeface="+mn-ea"/>
                <a:cs typeface="+mn-cs"/>
              </a:rPr>
              <a:t>Paideia Chava Rosenfarb 1</a:t>
            </a:r>
          </a:p>
        </p:txBody>
      </p:sp>
      <p:sp>
        <p:nvSpPr>
          <p:cNvPr id="6" name="Slide Number Placeholder 5">
            <a:extLst>
              <a:ext uri="{FF2B5EF4-FFF2-40B4-BE49-F238E27FC236}">
                <a16:creationId xmlns:a16="http://schemas.microsoft.com/office/drawing/2014/main" id="{0B2CE703-C300-120F-F889-EDC9391B24F9}"/>
              </a:ext>
            </a:extLst>
          </p:cNvPr>
          <p:cNvSpPr>
            <a:spLocks noGrp="1"/>
          </p:cNvSpPr>
          <p:nvPr>
            <p:ph type="sldNum" sz="quarter" idx="12"/>
          </p:nvPr>
        </p:nvSpPr>
        <p:spPr>
          <a:xfrm>
            <a:off x="8732520" y="6356350"/>
            <a:ext cx="3199390" cy="365125"/>
          </a:xfrm>
        </p:spPr>
        <p:txBody>
          <a:bodyPr vert="horz" lIns="91440" tIns="45720" rIns="91440" bIns="45720" rtlCol="0" anchor="ctr">
            <a:normAutofit/>
          </a:bodyPr>
          <a:lstStyle/>
          <a:p>
            <a:pPr>
              <a:spcAft>
                <a:spcPts val="600"/>
              </a:spcAft>
              <a:defRPr/>
            </a:pPr>
            <a:fld id="{41494FE2-1E21-174A-A104-96F1707FE28E}" type="slidenum">
              <a:rPr lang="en-US">
                <a:solidFill>
                  <a:schemeClr val="tx1"/>
                </a:solidFill>
              </a:rPr>
              <a:pPr>
                <a:spcAft>
                  <a:spcPts val="600"/>
                </a:spcAft>
                <a:defRPr/>
              </a:pPr>
              <a:t>10</a:t>
            </a:fld>
            <a:endParaRPr lang="en-US">
              <a:solidFill>
                <a:schemeClr val="tx1"/>
              </a:solidFill>
            </a:endParaRPr>
          </a:p>
        </p:txBody>
      </p:sp>
    </p:spTree>
    <p:extLst>
      <p:ext uri="{BB962C8B-B14F-4D97-AF65-F5344CB8AC3E}">
        <p14:creationId xmlns:p14="http://schemas.microsoft.com/office/powerpoint/2010/main" val="93495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26DBE-7140-C93E-4415-68156803DACA}"/>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effectLst/>
              </a:rPr>
              <a:t>חוה ראָזענפֿאַרב </a:t>
            </a:r>
            <a:endParaRPr lang="en-US" sz="4000"/>
          </a:p>
        </p:txBody>
      </p:sp>
      <p:sp>
        <p:nvSpPr>
          <p:cNvPr id="3" name="Content Placeholder 2">
            <a:extLst>
              <a:ext uri="{FF2B5EF4-FFF2-40B4-BE49-F238E27FC236}">
                <a16:creationId xmlns:a16="http://schemas.microsoft.com/office/drawing/2014/main" id="{540A785F-E5E1-BB4A-6DDD-5746E871B49B}"/>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r>
              <a:rPr lang="en-US" sz="1700" dirty="0" err="1"/>
              <a:t>Chava</a:t>
            </a:r>
            <a:r>
              <a:rPr lang="en-US" sz="1700" dirty="0"/>
              <a:t> </a:t>
            </a:r>
            <a:r>
              <a:rPr lang="en-US" sz="1700" dirty="0" err="1"/>
              <a:t>Rosenfarb</a:t>
            </a:r>
            <a:r>
              <a:rPr lang="en-US" sz="1700" dirty="0"/>
              <a:t> (1923-2011)</a:t>
            </a:r>
          </a:p>
          <a:p>
            <a:r>
              <a:rPr lang="en-US" sz="1700" dirty="0"/>
              <a:t>Born into a Bundist family in Lodz, she embraced her heritage by attending a Bundist Yiddish primary school followed by a Jewish-Polish secondary school.</a:t>
            </a:r>
          </a:p>
          <a:p>
            <a:r>
              <a:rPr lang="en-US" sz="1700" dirty="0"/>
              <a:t>At 17, she was forced to relocate to the Lodz ghetto, where she demonstrated resilience and fortitude.</a:t>
            </a:r>
          </a:p>
          <a:p>
            <a:r>
              <a:rPr lang="en-US" sz="1700" dirty="0"/>
              <a:t>Surviving the horrors of the ghetto, she and her family were transported to Auschwitz in 1944, enduring further trials in </a:t>
            </a:r>
            <a:r>
              <a:rPr lang="en-US" sz="1700" dirty="0" err="1"/>
              <a:t>Sasel</a:t>
            </a:r>
            <a:r>
              <a:rPr lang="en-US" sz="1700" dirty="0"/>
              <a:t> and Bergen-Belsen until liberation.</a:t>
            </a:r>
          </a:p>
          <a:p>
            <a:r>
              <a:rPr lang="en-US" sz="1700" dirty="0"/>
              <a:t>Tragically, her father, Abram, perished just before the war's end in a train bombed by Allied planes.</a:t>
            </a:r>
          </a:p>
          <a:p>
            <a:endParaRPr lang="en-US" sz="1700" dirty="0"/>
          </a:p>
        </p:txBody>
      </p:sp>
      <p:sp>
        <p:nvSpPr>
          <p:cNvPr id="5" name="Footer Placeholder 4">
            <a:extLst>
              <a:ext uri="{FF2B5EF4-FFF2-40B4-BE49-F238E27FC236}">
                <a16:creationId xmlns:a16="http://schemas.microsoft.com/office/drawing/2014/main" id="{DCE49D0E-5B32-5064-7A79-E54FF6B941AA}"/>
              </a:ext>
            </a:extLst>
          </p:cNvPr>
          <p:cNvSpPr>
            <a:spLocks noGrp="1"/>
          </p:cNvSpPr>
          <p:nvPr>
            <p:ph type="ftr" sz="quarter" idx="11"/>
          </p:nvPr>
        </p:nvSpPr>
        <p:spPr>
          <a:xfrm>
            <a:off x="3131672" y="6356350"/>
            <a:ext cx="3293034" cy="365125"/>
          </a:xfrm>
        </p:spPr>
        <p:txBody>
          <a:bodyPr vert="horz" lIns="91440" tIns="45720" rIns="91440" bIns="45720" rtlCol="0" anchor="ctr">
            <a:normAutofit/>
          </a:bodyPr>
          <a:lstStyle/>
          <a:p>
            <a:pPr algn="r">
              <a:spcAft>
                <a:spcPts val="600"/>
              </a:spcAft>
              <a:defRPr/>
            </a:pPr>
            <a:r>
              <a:rPr lang="en-US" kern="1200">
                <a:solidFill>
                  <a:schemeClr val="tx1"/>
                </a:solidFill>
                <a:latin typeface="Calibri" panose="020F0502020204030204"/>
                <a:ea typeface="+mn-ea"/>
                <a:cs typeface="+mn-cs"/>
              </a:rPr>
              <a:t>Paideia Chava Rosenfarb 1</a:t>
            </a:r>
          </a:p>
        </p:txBody>
      </p:sp>
      <p:pic>
        <p:nvPicPr>
          <p:cNvPr id="8" name="Content Placeholder 7" descr="A person with her hand on her chin&#10;&#10;Description automatically generated">
            <a:extLst>
              <a:ext uri="{FF2B5EF4-FFF2-40B4-BE49-F238E27FC236}">
                <a16:creationId xmlns:a16="http://schemas.microsoft.com/office/drawing/2014/main" id="{253DFD74-DDA8-9D0D-C44A-5E5651C87AFF}"/>
              </a:ext>
            </a:extLst>
          </p:cNvPr>
          <p:cNvPicPr>
            <a:picLocks noGrp="1" noChangeAspect="1"/>
          </p:cNvPicPr>
          <p:nvPr>
            <p:ph sz="half" idx="2"/>
          </p:nvPr>
        </p:nvPicPr>
        <p:blipFill rotWithShape="1">
          <a:blip r:embed="rId2"/>
          <a:srcRect t="1386" r="2" b="9906"/>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Slide Number Placeholder 5">
            <a:extLst>
              <a:ext uri="{FF2B5EF4-FFF2-40B4-BE49-F238E27FC236}">
                <a16:creationId xmlns:a16="http://schemas.microsoft.com/office/drawing/2014/main" id="{DA4A0252-EECE-FE88-C53C-AFEDD673CE32}"/>
              </a:ext>
            </a:extLst>
          </p:cNvPr>
          <p:cNvSpPr>
            <a:spLocks noGrp="1"/>
          </p:cNvSpPr>
          <p:nvPr>
            <p:ph type="sldNum" sz="quarter" idx="12"/>
          </p:nvPr>
        </p:nvSpPr>
        <p:spPr>
          <a:xfrm>
            <a:off x="10167869" y="6356350"/>
            <a:ext cx="1768425" cy="365125"/>
          </a:xfrm>
        </p:spPr>
        <p:txBody>
          <a:bodyPr vert="horz" lIns="91440" tIns="45720" rIns="91440" bIns="45720" rtlCol="0" anchor="ctr">
            <a:normAutofit/>
          </a:bodyPr>
          <a:lstStyle/>
          <a:p>
            <a:pPr>
              <a:spcAft>
                <a:spcPts val="600"/>
              </a:spcAft>
              <a:defRPr/>
            </a:pPr>
            <a:fld id="{41494FE2-1E21-174A-A104-96F1707FE28E}"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spTree>
    <p:extLst>
      <p:ext uri="{BB962C8B-B14F-4D97-AF65-F5344CB8AC3E}">
        <p14:creationId xmlns:p14="http://schemas.microsoft.com/office/powerpoint/2010/main" val="52277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56C0589-B0B9-0677-6CCD-07CF020DFBE9}"/>
              </a:ext>
            </a:extLst>
          </p:cNvPr>
          <p:cNvSpPr>
            <a:spLocks noGrp="1"/>
          </p:cNvSpPr>
          <p:nvPr>
            <p:ph type="title"/>
          </p:nvPr>
        </p:nvSpPr>
        <p:spPr>
          <a:xfrm>
            <a:off x="761800" y="762001"/>
            <a:ext cx="5334197" cy="1708242"/>
          </a:xfrm>
        </p:spPr>
        <p:txBody>
          <a:bodyPr anchor="ctr">
            <a:normAutofit/>
          </a:bodyPr>
          <a:lstStyle/>
          <a:p>
            <a:r>
              <a:rPr lang="en-US" sz="4000">
                <a:effectLst/>
              </a:rPr>
              <a:t>חוה ראָזענפֿאַרב </a:t>
            </a:r>
            <a:endParaRPr lang="pl-PL" sz="4000"/>
          </a:p>
        </p:txBody>
      </p:sp>
      <p:sp>
        <p:nvSpPr>
          <p:cNvPr id="8" name="Content Placeholder 7">
            <a:extLst>
              <a:ext uri="{FF2B5EF4-FFF2-40B4-BE49-F238E27FC236}">
                <a16:creationId xmlns:a16="http://schemas.microsoft.com/office/drawing/2014/main" id="{89C0364E-B934-15FA-23F2-D06D8D95278E}"/>
              </a:ext>
            </a:extLst>
          </p:cNvPr>
          <p:cNvSpPr>
            <a:spLocks noGrp="1"/>
          </p:cNvSpPr>
          <p:nvPr>
            <p:ph idx="1"/>
          </p:nvPr>
        </p:nvSpPr>
        <p:spPr>
          <a:xfrm>
            <a:off x="761800" y="2470244"/>
            <a:ext cx="5334197" cy="3769835"/>
          </a:xfrm>
        </p:spPr>
        <p:txBody>
          <a:bodyPr anchor="ctr">
            <a:normAutofit/>
          </a:bodyPr>
          <a:lstStyle/>
          <a:p>
            <a:r>
              <a:rPr lang="pl-PL" sz="1900"/>
              <a:t>After enduring years of being „stateless and homeless” in Europe, she, alongside her mother and sister, found a new home in Montreal in 1950.</a:t>
            </a:r>
          </a:p>
          <a:p>
            <a:r>
              <a:rPr lang="pl-PL" sz="1900"/>
              <a:t>Married to Henry Morgentaler (though they divorced in 1975), she built a family, raising a daughter and a son.</a:t>
            </a:r>
          </a:p>
          <a:p>
            <a:r>
              <a:rPr lang="pl-PL" sz="1900"/>
              <a:t>Her daughter, Goldie Morgentaler, now a professor of English literature at the University of Lethbridge, has made significant contributions by translating „The Tree of Life” and many of her mother’s literary works into English.</a:t>
            </a:r>
          </a:p>
        </p:txBody>
      </p:sp>
      <p:sp>
        <p:nvSpPr>
          <p:cNvPr id="5" name="Footer Placeholder 4">
            <a:extLst>
              <a:ext uri="{FF2B5EF4-FFF2-40B4-BE49-F238E27FC236}">
                <a16:creationId xmlns:a16="http://schemas.microsoft.com/office/drawing/2014/main" id="{F08E1810-1F5C-069E-E6D9-BF19D97CB9EA}"/>
              </a:ext>
            </a:extLst>
          </p:cNvPr>
          <p:cNvSpPr>
            <a:spLocks noGrp="1"/>
          </p:cNvSpPr>
          <p:nvPr>
            <p:ph type="ftr" sz="quarter" idx="11"/>
          </p:nvPr>
        </p:nvSpPr>
        <p:spPr>
          <a:xfrm>
            <a:off x="3131672" y="6356350"/>
            <a:ext cx="3293034" cy="365125"/>
          </a:xfrm>
        </p:spPr>
        <p:txBody>
          <a:bodyPr>
            <a:normAutofit/>
          </a:bodyPr>
          <a:lstStyle/>
          <a:p>
            <a:pPr algn="r">
              <a:spcAft>
                <a:spcPts val="600"/>
              </a:spcAft>
            </a:pPr>
            <a:r>
              <a:rPr lang="pl-PL">
                <a:solidFill>
                  <a:schemeClr val="tx1"/>
                </a:solidFill>
              </a:rPr>
              <a:t>Paideia Chava Rosenfarb 1</a:t>
            </a:r>
          </a:p>
        </p:txBody>
      </p:sp>
      <p:pic>
        <p:nvPicPr>
          <p:cNvPr id="10" name="Picture 9" descr="A person smiling for the camera&#10;&#10;Description automatically generated">
            <a:extLst>
              <a:ext uri="{FF2B5EF4-FFF2-40B4-BE49-F238E27FC236}">
                <a16:creationId xmlns:a16="http://schemas.microsoft.com/office/drawing/2014/main" id="{2EF6CC10-CDB4-D21B-2F2C-0811CCEC150A}"/>
              </a:ext>
            </a:extLst>
          </p:cNvPr>
          <p:cNvPicPr>
            <a:picLocks noChangeAspect="1"/>
          </p:cNvPicPr>
          <p:nvPr/>
        </p:nvPicPr>
        <p:blipFill rotWithShape="1">
          <a:blip r:embed="rId2"/>
          <a:srcRect l="7394" r="1494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Slide Number Placeholder 5">
            <a:extLst>
              <a:ext uri="{FF2B5EF4-FFF2-40B4-BE49-F238E27FC236}">
                <a16:creationId xmlns:a16="http://schemas.microsoft.com/office/drawing/2014/main" id="{6CFBA544-BE9B-20F9-726C-A3FAA1C810AA}"/>
              </a:ext>
            </a:extLst>
          </p:cNvPr>
          <p:cNvSpPr>
            <a:spLocks noGrp="1"/>
          </p:cNvSpPr>
          <p:nvPr>
            <p:ph type="sldNum" sz="quarter" idx="12"/>
          </p:nvPr>
        </p:nvSpPr>
        <p:spPr>
          <a:xfrm>
            <a:off x="10167869" y="6356350"/>
            <a:ext cx="1768425" cy="365125"/>
          </a:xfrm>
        </p:spPr>
        <p:txBody>
          <a:bodyPr>
            <a:normAutofit/>
          </a:bodyPr>
          <a:lstStyle/>
          <a:p>
            <a:pPr>
              <a:spcAft>
                <a:spcPts val="600"/>
              </a:spcAft>
            </a:pPr>
            <a:fld id="{41494FE2-1E21-174A-A104-96F1707FE28E}" type="slidenum">
              <a:rPr lang="pl-PL">
                <a:solidFill>
                  <a:srgbClr val="FFFFFF"/>
                </a:solidFill>
              </a:rPr>
              <a:pPr>
                <a:spcAft>
                  <a:spcPts val="600"/>
                </a:spcAft>
              </a:pPr>
              <a:t>12</a:t>
            </a:fld>
            <a:endParaRPr lang="pl-PL">
              <a:solidFill>
                <a:srgbClr val="FFFFFF"/>
              </a:solidFill>
            </a:endParaRPr>
          </a:p>
        </p:txBody>
      </p:sp>
    </p:spTree>
    <p:extLst>
      <p:ext uri="{BB962C8B-B14F-4D97-AF65-F5344CB8AC3E}">
        <p14:creationId xmlns:p14="http://schemas.microsoft.com/office/powerpoint/2010/main" val="262301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7A012-855B-220B-CA20-420037D94340}"/>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dirty="0">
                <a:solidFill>
                  <a:schemeClr val="tx1"/>
                </a:solidFill>
                <a:latin typeface="+mj-lt"/>
                <a:ea typeface="+mj-ea"/>
                <a:cs typeface="+mj-cs"/>
              </a:rPr>
              <a:t>Publications:</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hlinkClick r:id="rId3"/>
              </a:rPr>
              <a:t>https://chavarosenfarb.com/books</a:t>
            </a:r>
            <a:r>
              <a:rPr lang="en-US" sz="4800" kern="1200" dirty="0">
                <a:solidFill>
                  <a:schemeClr val="tx1"/>
                </a:solidFill>
                <a:latin typeface="+mj-lt"/>
                <a:ea typeface="+mj-ea"/>
                <a:cs typeface="+mj-cs"/>
              </a:rPr>
              <a:t>  </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10DAE64-9D18-8A94-F480-172B6F5200B0}"/>
              </a:ext>
            </a:extLst>
          </p:cNvPr>
          <p:cNvSpPr>
            <a:spLocks/>
          </p:cNvSpPr>
          <p:nvPr/>
        </p:nvSpPr>
        <p:spPr>
          <a:xfrm>
            <a:off x="2646612" y="3017519"/>
            <a:ext cx="3397250" cy="2852900"/>
          </a:xfrm>
          <a:prstGeom prst="rect">
            <a:avLst/>
          </a:prstGeom>
        </p:spPr>
        <p:txBody>
          <a:bodyPr>
            <a:normAutofit/>
          </a:bodyPr>
          <a:lstStyle/>
          <a:p>
            <a:pPr defTabSz="594360">
              <a:spcBef>
                <a:spcPct val="20000"/>
              </a:spcBef>
              <a:spcAft>
                <a:spcPts val="390"/>
              </a:spcAft>
              <a:buClr>
                <a:schemeClr val="accent1"/>
              </a:buClr>
              <a:buSzPct val="115000"/>
              <a:buFont typeface="Arial"/>
              <a:buChar char="•"/>
            </a:pPr>
            <a:r>
              <a:rPr lang="en-US" sz="1170" kern="1200">
                <a:solidFill>
                  <a:schemeClr val="tx1"/>
                </a:solidFill>
                <a:latin typeface="+mj-lt"/>
                <a:ea typeface="+mn-ea"/>
                <a:cs typeface="+mn-cs"/>
              </a:rPr>
              <a:t>Di </a:t>
            </a:r>
            <a:r>
              <a:rPr lang="en-US" sz="1170" kern="1200" err="1">
                <a:solidFill>
                  <a:schemeClr val="tx1"/>
                </a:solidFill>
                <a:latin typeface="+mj-lt"/>
                <a:ea typeface="+mn-ea"/>
                <a:cs typeface="+mn-cs"/>
              </a:rPr>
              <a:t>balade</a:t>
            </a:r>
            <a:r>
              <a:rPr lang="en-US" sz="1170" kern="1200">
                <a:solidFill>
                  <a:schemeClr val="tx1"/>
                </a:solidFill>
                <a:latin typeface="+mj-lt"/>
                <a:ea typeface="+mn-ea"/>
                <a:cs typeface="+mn-cs"/>
              </a:rPr>
              <a:t> fun </a:t>
            </a:r>
            <a:r>
              <a:rPr lang="en-US" sz="1170" kern="1200" err="1">
                <a:solidFill>
                  <a:schemeClr val="tx1"/>
                </a:solidFill>
                <a:latin typeface="+mj-lt"/>
                <a:ea typeface="+mn-ea"/>
                <a:cs typeface="+mn-cs"/>
              </a:rPr>
              <a:t>nekhtikn</a:t>
            </a:r>
            <a:r>
              <a:rPr lang="en-US" sz="1170" kern="1200">
                <a:solidFill>
                  <a:schemeClr val="tx1"/>
                </a:solidFill>
                <a:latin typeface="+mj-lt"/>
                <a:ea typeface="+mn-ea"/>
                <a:cs typeface="+mn-cs"/>
              </a:rPr>
              <a:t> </a:t>
            </a:r>
            <a:r>
              <a:rPr lang="en-US" sz="1170" kern="1200" err="1">
                <a:solidFill>
                  <a:schemeClr val="tx1"/>
                </a:solidFill>
                <a:latin typeface="+mj-lt"/>
                <a:ea typeface="+mn-ea"/>
                <a:cs typeface="+mn-cs"/>
              </a:rPr>
              <a:t>vald</a:t>
            </a:r>
            <a:r>
              <a:rPr lang="en-US" sz="1170" kern="1200">
                <a:solidFill>
                  <a:schemeClr val="tx1"/>
                </a:solidFill>
                <a:latin typeface="+mj-lt"/>
                <a:ea typeface="+mn-ea"/>
                <a:cs typeface="+mn-cs"/>
              </a:rPr>
              <a:t> / The ballad of yesterday's forest, London, 1947</a:t>
            </a:r>
          </a:p>
          <a:p>
            <a:pPr defTabSz="594360">
              <a:lnSpc>
                <a:spcPct val="90000"/>
              </a:lnSpc>
              <a:spcBef>
                <a:spcPct val="20000"/>
              </a:spcBef>
              <a:spcAft>
                <a:spcPts val="390"/>
              </a:spcAft>
              <a:buClr>
                <a:schemeClr val="accent1"/>
              </a:buClr>
              <a:buSzPct val="115000"/>
              <a:buFont typeface="Arial"/>
              <a:buChar char="•"/>
            </a:pPr>
            <a:r>
              <a:rPr lang="en-US" sz="1170" kern="1200">
                <a:solidFill>
                  <a:schemeClr val="tx1"/>
                </a:solidFill>
                <a:latin typeface="+mj-lt"/>
                <a:ea typeface="+mn-ea"/>
                <a:cs typeface="+mn-cs"/>
              </a:rPr>
              <a:t>Dos lid fun </a:t>
            </a:r>
            <a:r>
              <a:rPr lang="en-US" sz="1170" kern="1200" err="1">
                <a:solidFill>
                  <a:schemeClr val="tx1"/>
                </a:solidFill>
                <a:latin typeface="+mj-lt"/>
                <a:ea typeface="+mn-ea"/>
                <a:cs typeface="+mn-cs"/>
              </a:rPr>
              <a:t>yidishn</a:t>
            </a:r>
            <a:r>
              <a:rPr lang="en-US" sz="1170" kern="1200">
                <a:solidFill>
                  <a:schemeClr val="tx1"/>
                </a:solidFill>
                <a:latin typeface="+mj-lt"/>
                <a:ea typeface="+mn-ea"/>
                <a:cs typeface="+mn-cs"/>
              </a:rPr>
              <a:t> </a:t>
            </a:r>
            <a:r>
              <a:rPr lang="en-US" sz="1170" kern="1200" err="1">
                <a:solidFill>
                  <a:schemeClr val="tx1"/>
                </a:solidFill>
                <a:latin typeface="+mj-lt"/>
                <a:ea typeface="+mn-ea"/>
                <a:cs typeface="+mn-cs"/>
              </a:rPr>
              <a:t>kelner</a:t>
            </a:r>
            <a:r>
              <a:rPr lang="en-US" sz="1170" kern="1200">
                <a:solidFill>
                  <a:schemeClr val="tx1"/>
                </a:solidFill>
                <a:latin typeface="+mj-lt"/>
                <a:ea typeface="+mn-ea"/>
                <a:cs typeface="+mn-cs"/>
              </a:rPr>
              <a:t> Abram /  The song of the Jewish waiter Abram</a:t>
            </a:r>
          </a:p>
          <a:p>
            <a:pPr defTabSz="594360">
              <a:lnSpc>
                <a:spcPct val="90000"/>
              </a:lnSpc>
              <a:spcBef>
                <a:spcPct val="20000"/>
              </a:spcBef>
              <a:spcAft>
                <a:spcPts val="390"/>
              </a:spcAft>
              <a:buClr>
                <a:schemeClr val="accent1"/>
              </a:buClr>
              <a:buSzPct val="115000"/>
              <a:buFont typeface="Arial"/>
              <a:buChar char="•"/>
            </a:pPr>
            <a:r>
              <a:rPr lang="en-US" sz="1170" kern="1200" err="1">
                <a:solidFill>
                  <a:schemeClr val="tx1"/>
                </a:solidFill>
                <a:latin typeface="+mj-lt"/>
                <a:ea typeface="+mn-ea"/>
                <a:cs typeface="+mn-cs"/>
              </a:rPr>
              <a:t>Geto</a:t>
            </a:r>
            <a:r>
              <a:rPr lang="en-US" sz="1170" kern="1200">
                <a:solidFill>
                  <a:schemeClr val="tx1"/>
                </a:solidFill>
                <a:latin typeface="+mj-lt"/>
                <a:ea typeface="+mn-ea"/>
                <a:cs typeface="+mn-cs"/>
              </a:rPr>
              <a:t> un </a:t>
            </a:r>
            <a:r>
              <a:rPr lang="en-US" sz="1170" kern="1200" err="1">
                <a:solidFill>
                  <a:schemeClr val="tx1"/>
                </a:solidFill>
                <a:latin typeface="+mj-lt"/>
                <a:ea typeface="+mn-ea"/>
                <a:cs typeface="+mn-cs"/>
              </a:rPr>
              <a:t>andere</a:t>
            </a:r>
            <a:r>
              <a:rPr lang="en-US" sz="1170" kern="1200">
                <a:solidFill>
                  <a:schemeClr val="tx1"/>
                </a:solidFill>
                <a:latin typeface="+mj-lt"/>
                <a:ea typeface="+mn-ea"/>
                <a:cs typeface="+mn-cs"/>
              </a:rPr>
              <a:t> </a:t>
            </a:r>
            <a:r>
              <a:rPr lang="en-US" sz="1170" kern="1200" err="1">
                <a:solidFill>
                  <a:schemeClr val="tx1"/>
                </a:solidFill>
                <a:latin typeface="+mj-lt"/>
                <a:ea typeface="+mn-ea"/>
                <a:cs typeface="+mn-cs"/>
              </a:rPr>
              <a:t>lider</a:t>
            </a:r>
            <a:r>
              <a:rPr lang="en-US" sz="1170" kern="1200">
                <a:solidFill>
                  <a:schemeClr val="tx1"/>
                </a:solidFill>
                <a:latin typeface="+mj-lt"/>
                <a:ea typeface="+mn-ea"/>
                <a:cs typeface="+mn-cs"/>
              </a:rPr>
              <a:t>  / Ghetto and other poem</a:t>
            </a:r>
          </a:p>
          <a:p>
            <a:pPr defTabSz="594360">
              <a:lnSpc>
                <a:spcPct val="90000"/>
              </a:lnSpc>
              <a:spcBef>
                <a:spcPct val="20000"/>
              </a:spcBef>
              <a:spcAft>
                <a:spcPts val="390"/>
              </a:spcAft>
              <a:buClr>
                <a:schemeClr val="accent1"/>
              </a:buClr>
              <a:buSzPct val="115000"/>
              <a:buFont typeface="Arial"/>
              <a:buChar char="•"/>
            </a:pPr>
            <a:r>
              <a:rPr lang="en-US" sz="1170" kern="1200" err="1">
                <a:solidFill>
                  <a:schemeClr val="tx1"/>
                </a:solidFill>
                <a:latin typeface="+mj-lt"/>
                <a:ea typeface="+mn-ea"/>
                <a:cs typeface="+mn-cs"/>
              </a:rPr>
              <a:t>Aroys</a:t>
            </a:r>
            <a:r>
              <a:rPr lang="en-US" sz="1170" kern="1200">
                <a:solidFill>
                  <a:schemeClr val="tx1"/>
                </a:solidFill>
                <a:latin typeface="+mj-lt"/>
                <a:ea typeface="+mn-ea"/>
                <a:cs typeface="+mn-cs"/>
              </a:rPr>
              <a:t> fun </a:t>
            </a:r>
            <a:r>
              <a:rPr lang="en-US" sz="1170" kern="1200" err="1">
                <a:solidFill>
                  <a:schemeClr val="tx1"/>
                </a:solidFill>
                <a:latin typeface="+mj-lt"/>
                <a:ea typeface="+mn-ea"/>
                <a:cs typeface="+mn-cs"/>
              </a:rPr>
              <a:t>gan-eydn</a:t>
            </a:r>
            <a:r>
              <a:rPr lang="en-US" sz="1170" kern="1200">
                <a:solidFill>
                  <a:schemeClr val="tx1"/>
                </a:solidFill>
                <a:latin typeface="+mj-lt"/>
                <a:ea typeface="+mn-ea"/>
                <a:cs typeface="+mn-cs"/>
              </a:rPr>
              <a:t>  / Out of Paradise</a:t>
            </a:r>
          </a:p>
          <a:p>
            <a:pPr defTabSz="594360">
              <a:lnSpc>
                <a:spcPct val="90000"/>
              </a:lnSpc>
              <a:spcBef>
                <a:spcPct val="20000"/>
              </a:spcBef>
              <a:spcAft>
                <a:spcPts val="390"/>
              </a:spcAft>
              <a:buClr>
                <a:schemeClr val="accent1"/>
              </a:buClr>
              <a:buSzPct val="115000"/>
              <a:buFont typeface="Arial"/>
              <a:buChar char="•"/>
            </a:pPr>
            <a:r>
              <a:rPr lang="en-US" sz="1170" kern="1200">
                <a:solidFill>
                  <a:schemeClr val="tx1"/>
                </a:solidFill>
                <a:latin typeface="+mj-lt"/>
                <a:ea typeface="+mn-ea"/>
                <a:cs typeface="+mn-cs"/>
              </a:rPr>
              <a:t>Der </a:t>
            </a:r>
            <a:r>
              <a:rPr lang="en-US" sz="1170" kern="1200" err="1">
                <a:solidFill>
                  <a:schemeClr val="tx1"/>
                </a:solidFill>
                <a:latin typeface="+mj-lt"/>
                <a:ea typeface="+mn-ea"/>
                <a:cs typeface="+mn-cs"/>
              </a:rPr>
              <a:t>foigl</a:t>
            </a:r>
            <a:r>
              <a:rPr lang="en-US" sz="1170" kern="1200">
                <a:solidFill>
                  <a:schemeClr val="tx1"/>
                </a:solidFill>
                <a:latin typeface="+mj-lt"/>
                <a:ea typeface="+mn-ea"/>
                <a:cs typeface="+mn-cs"/>
              </a:rPr>
              <a:t> fun </a:t>
            </a:r>
            <a:r>
              <a:rPr lang="en-US" sz="1170" kern="1200" err="1">
                <a:solidFill>
                  <a:schemeClr val="tx1"/>
                </a:solidFill>
                <a:latin typeface="+mj-lt"/>
                <a:ea typeface="+mn-ea"/>
                <a:cs typeface="+mn-cs"/>
              </a:rPr>
              <a:t>geto</a:t>
            </a:r>
            <a:r>
              <a:rPr lang="en-US" sz="1170" kern="1200">
                <a:solidFill>
                  <a:schemeClr val="tx1"/>
                </a:solidFill>
                <a:latin typeface="+mj-lt"/>
                <a:ea typeface="+mn-ea"/>
                <a:cs typeface="+mn-cs"/>
              </a:rPr>
              <a:t>  /  The Bird of the Ghetto, 1966</a:t>
            </a:r>
          </a:p>
          <a:p>
            <a:pPr defTabSz="594360">
              <a:lnSpc>
                <a:spcPct val="90000"/>
              </a:lnSpc>
              <a:spcBef>
                <a:spcPct val="20000"/>
              </a:spcBef>
              <a:spcAft>
                <a:spcPts val="390"/>
              </a:spcAft>
              <a:buClr>
                <a:schemeClr val="accent1"/>
              </a:buClr>
              <a:buSzPct val="115000"/>
              <a:buFont typeface="Arial"/>
              <a:buChar char="•"/>
            </a:pPr>
            <a:r>
              <a:rPr lang="en-US" sz="1170" kern="1200">
                <a:solidFill>
                  <a:schemeClr val="tx1"/>
                </a:solidFill>
                <a:latin typeface="+mj-lt"/>
                <a:ea typeface="+mn-ea"/>
                <a:cs typeface="+mn-cs"/>
              </a:rPr>
              <a:t>Der </a:t>
            </a:r>
            <a:r>
              <a:rPr lang="en-US" sz="1170" kern="1200" err="1">
                <a:solidFill>
                  <a:schemeClr val="tx1"/>
                </a:solidFill>
                <a:latin typeface="+mj-lt"/>
                <a:ea typeface="+mn-ea"/>
                <a:cs typeface="+mn-cs"/>
              </a:rPr>
              <a:t>boim</a:t>
            </a:r>
            <a:r>
              <a:rPr lang="en-US" sz="1170" kern="1200">
                <a:solidFill>
                  <a:schemeClr val="tx1"/>
                </a:solidFill>
                <a:latin typeface="+mj-lt"/>
                <a:ea typeface="+mn-ea"/>
                <a:cs typeface="+mn-cs"/>
              </a:rPr>
              <a:t> fun </a:t>
            </a:r>
            <a:r>
              <a:rPr lang="en-US" sz="1170" kern="1200" err="1">
                <a:solidFill>
                  <a:schemeClr val="tx1"/>
                </a:solidFill>
                <a:latin typeface="+mj-lt"/>
                <a:ea typeface="+mn-ea"/>
                <a:cs typeface="+mn-cs"/>
              </a:rPr>
              <a:t>lebn</a:t>
            </a:r>
            <a:r>
              <a:rPr lang="en-US" sz="1170" kern="1200">
                <a:solidFill>
                  <a:schemeClr val="tx1"/>
                </a:solidFill>
                <a:latin typeface="+mj-lt"/>
                <a:ea typeface="+mn-ea"/>
                <a:cs typeface="+mn-cs"/>
              </a:rPr>
              <a:t> </a:t>
            </a:r>
            <a:r>
              <a:rPr lang="en-US" sz="1170" b="1" kern="1200">
                <a:solidFill>
                  <a:schemeClr val="tx1"/>
                </a:solidFill>
                <a:latin typeface="+mj-lt"/>
                <a:ea typeface="+mn-ea"/>
                <a:cs typeface="+mn-cs"/>
              </a:rPr>
              <a:t>/ </a:t>
            </a:r>
            <a:r>
              <a:rPr lang="en-US" sz="1170" kern="1200">
                <a:solidFill>
                  <a:schemeClr val="tx1"/>
                </a:solidFill>
                <a:latin typeface="+mj-lt"/>
                <a:ea typeface="+mn-ea"/>
                <a:cs typeface="+mn-cs"/>
              </a:rPr>
              <a:t>The Tree of Life, </a:t>
            </a:r>
            <a:r>
              <a:rPr lang="yi-Hebr" sz="1170" kern="1200">
                <a:solidFill>
                  <a:schemeClr val="tx1"/>
                </a:solidFill>
                <a:latin typeface="+mj-lt"/>
                <a:ea typeface="+mn-ea"/>
                <a:cs typeface="+mn-cs"/>
              </a:rPr>
              <a:t>1972</a:t>
            </a:r>
            <a:endParaRPr lang="en-US">
              <a:latin typeface="+mj-lt"/>
            </a:endParaRPr>
          </a:p>
        </p:txBody>
      </p:sp>
      <p:sp>
        <p:nvSpPr>
          <p:cNvPr id="7" name="Content Placeholder 6">
            <a:extLst>
              <a:ext uri="{FF2B5EF4-FFF2-40B4-BE49-F238E27FC236}">
                <a16:creationId xmlns:a16="http://schemas.microsoft.com/office/drawing/2014/main" id="{6B5600BC-F2E5-2C3B-4F90-0AF4089BB4DF}"/>
              </a:ext>
            </a:extLst>
          </p:cNvPr>
          <p:cNvSpPr>
            <a:spLocks/>
          </p:cNvSpPr>
          <p:nvPr/>
        </p:nvSpPr>
        <p:spPr>
          <a:xfrm>
            <a:off x="6143782" y="3017519"/>
            <a:ext cx="3397250" cy="2852900"/>
          </a:xfrm>
          <a:prstGeom prst="rect">
            <a:avLst/>
          </a:prstGeom>
        </p:spPr>
        <p:txBody>
          <a:bodyPr>
            <a:normAutofit/>
          </a:bodyPr>
          <a:lstStyle/>
          <a:p>
            <a:pPr defTabSz="594360">
              <a:spcAft>
                <a:spcPts val="600"/>
              </a:spcAft>
            </a:pPr>
            <a:endParaRPr lang="yi-Hebr" sz="1170" kern="1200">
              <a:solidFill>
                <a:schemeClr val="tx1"/>
              </a:solidFill>
              <a:latin typeface="+mn-lt"/>
              <a:ea typeface="+mn-ea"/>
              <a:cs typeface="+mn-cs"/>
            </a:endParaRPr>
          </a:p>
          <a:p>
            <a:pPr marL="0" indent="0">
              <a:spcAft>
                <a:spcPts val="600"/>
              </a:spcAft>
              <a:buNone/>
            </a:pPr>
            <a:endParaRPr lang="pl-PL"/>
          </a:p>
        </p:txBody>
      </p:sp>
      <p:sp>
        <p:nvSpPr>
          <p:cNvPr id="4" name="Footer Placeholder 3">
            <a:extLst>
              <a:ext uri="{FF2B5EF4-FFF2-40B4-BE49-F238E27FC236}">
                <a16:creationId xmlns:a16="http://schemas.microsoft.com/office/drawing/2014/main" id="{FDFB3766-5A11-5054-EBE0-9D3695326A7C}"/>
              </a:ext>
            </a:extLst>
          </p:cNvPr>
          <p:cNvSpPr>
            <a:spLocks/>
          </p:cNvSpPr>
          <p:nvPr/>
        </p:nvSpPr>
        <p:spPr>
          <a:xfrm>
            <a:off x="4744914" y="5988031"/>
            <a:ext cx="2697817" cy="239390"/>
          </a:xfrm>
          <a:prstGeom prst="rect">
            <a:avLst/>
          </a:prstGeom>
        </p:spPr>
        <p:txBody>
          <a:bodyPr/>
          <a:lstStyle/>
          <a:p>
            <a:pPr defTabSz="594360">
              <a:spcAft>
                <a:spcPts val="600"/>
              </a:spcAft>
            </a:pPr>
            <a:r>
              <a:rPr lang="pl-PL" sz="1170" kern="1200">
                <a:solidFill>
                  <a:schemeClr val="tx1"/>
                </a:solidFill>
                <a:latin typeface="+mn-lt"/>
                <a:ea typeface="+mn-ea"/>
                <a:cs typeface="+mn-cs"/>
              </a:rPr>
              <a:t>Paideia Chava Rosenfarb 1</a:t>
            </a:r>
            <a:endParaRPr lang="pl-PL"/>
          </a:p>
        </p:txBody>
      </p:sp>
      <p:sp>
        <p:nvSpPr>
          <p:cNvPr id="5" name="Slide Number Placeholder 4">
            <a:extLst>
              <a:ext uri="{FF2B5EF4-FFF2-40B4-BE49-F238E27FC236}">
                <a16:creationId xmlns:a16="http://schemas.microsoft.com/office/drawing/2014/main" id="{2F70D7B3-9B57-8B37-3431-EE7FBBDA975F}"/>
              </a:ext>
            </a:extLst>
          </p:cNvPr>
          <p:cNvSpPr>
            <a:spLocks/>
          </p:cNvSpPr>
          <p:nvPr/>
        </p:nvSpPr>
        <p:spPr>
          <a:xfrm>
            <a:off x="7742488" y="5988031"/>
            <a:ext cx="1798544" cy="239390"/>
          </a:xfrm>
          <a:prstGeom prst="rect">
            <a:avLst/>
          </a:prstGeom>
        </p:spPr>
        <p:txBody>
          <a:bodyPr/>
          <a:lstStyle/>
          <a:p>
            <a:pPr defTabSz="594360">
              <a:spcAft>
                <a:spcPts val="600"/>
              </a:spcAft>
            </a:pPr>
            <a:fld id="{41494FE2-1E21-174A-A104-96F1707FE28E}" type="slidenum">
              <a:rPr lang="pl-PL" sz="1170" kern="1200">
                <a:solidFill>
                  <a:schemeClr val="tx1"/>
                </a:solidFill>
                <a:latin typeface="+mn-lt"/>
                <a:ea typeface="+mn-ea"/>
                <a:cs typeface="+mn-cs"/>
              </a:rPr>
              <a:pPr defTabSz="594360">
                <a:spcAft>
                  <a:spcPts val="600"/>
                </a:spcAft>
              </a:pPr>
              <a:t>13</a:t>
            </a:fld>
            <a:endParaRPr lang="pl-PL"/>
          </a:p>
        </p:txBody>
      </p:sp>
      <p:pic>
        <p:nvPicPr>
          <p:cNvPr id="8" name="Online Media 7" descr="Address to Graduands_ Chava Rosenfarb.m4v">
            <a:hlinkClick r:id="" action="ppaction://media"/>
            <a:extLst>
              <a:ext uri="{FF2B5EF4-FFF2-40B4-BE49-F238E27FC236}">
                <a16:creationId xmlns:a16="http://schemas.microsoft.com/office/drawing/2014/main" id="{4596E3A2-650D-D753-6FC3-825B4FEBAF4C}"/>
              </a:ext>
            </a:extLst>
          </p:cNvPr>
          <p:cNvPicPr>
            <a:picLocks noRot="1" noChangeAspect="1"/>
          </p:cNvPicPr>
          <p:nvPr>
            <a:videoFile r:link="rId1"/>
          </p:nvPr>
        </p:nvPicPr>
        <p:blipFill>
          <a:blip r:embed="rId4"/>
          <a:stretch>
            <a:fillRect/>
          </a:stretch>
        </p:blipFill>
        <p:spPr>
          <a:xfrm>
            <a:off x="5929313" y="2520752"/>
            <a:ext cx="5033812" cy="3352210"/>
          </a:xfrm>
          <a:prstGeom prst="rect">
            <a:avLst/>
          </a:prstGeom>
        </p:spPr>
      </p:pic>
      <p:sp>
        <p:nvSpPr>
          <p:cNvPr id="9" name="Footer Placeholder 8">
            <a:extLst>
              <a:ext uri="{FF2B5EF4-FFF2-40B4-BE49-F238E27FC236}">
                <a16:creationId xmlns:a16="http://schemas.microsoft.com/office/drawing/2014/main" id="{2A37292D-A095-803F-1B72-AF348258A4D0}"/>
              </a:ext>
            </a:extLst>
          </p:cNvPr>
          <p:cNvSpPr>
            <a:spLocks noGrp="1"/>
          </p:cNvSpPr>
          <p:nvPr>
            <p:ph type="ftr" sz="quarter" idx="11"/>
          </p:nvPr>
        </p:nvSpPr>
        <p:spPr/>
        <p:txBody>
          <a:bodyPr/>
          <a:lstStyle/>
          <a:p>
            <a:r>
              <a:rPr lang="pl-PL"/>
              <a:t>Paideia Chava Rosenfarb 1</a:t>
            </a:r>
          </a:p>
        </p:txBody>
      </p:sp>
      <p:sp>
        <p:nvSpPr>
          <p:cNvPr id="10" name="Slide Number Placeholder 9">
            <a:extLst>
              <a:ext uri="{FF2B5EF4-FFF2-40B4-BE49-F238E27FC236}">
                <a16:creationId xmlns:a16="http://schemas.microsoft.com/office/drawing/2014/main" id="{EC09CCDA-AAE7-2E0E-84BC-67CEA4E91BFC}"/>
              </a:ext>
            </a:extLst>
          </p:cNvPr>
          <p:cNvSpPr>
            <a:spLocks noGrp="1"/>
          </p:cNvSpPr>
          <p:nvPr>
            <p:ph type="sldNum" sz="quarter" idx="12"/>
          </p:nvPr>
        </p:nvSpPr>
        <p:spPr/>
        <p:txBody>
          <a:bodyPr/>
          <a:lstStyle/>
          <a:p>
            <a:fld id="{41494FE2-1E21-174A-A104-96F1707FE28E}" type="slidenum">
              <a:rPr lang="pl-PL" smtClean="0"/>
              <a:t>13</a:t>
            </a:fld>
            <a:endParaRPr lang="pl-PL"/>
          </a:p>
        </p:txBody>
      </p:sp>
    </p:spTree>
    <p:extLst>
      <p:ext uri="{BB962C8B-B14F-4D97-AF65-F5344CB8AC3E}">
        <p14:creationId xmlns:p14="http://schemas.microsoft.com/office/powerpoint/2010/main" val="16291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ading a book and drinking coffee on the table">
            <a:extLst>
              <a:ext uri="{FF2B5EF4-FFF2-40B4-BE49-F238E27FC236}">
                <a16:creationId xmlns:a16="http://schemas.microsoft.com/office/drawing/2014/main" id="{FEFE7177-28EC-5366-DFDD-A22F12DB8A27}"/>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0D8B4D-A145-1AEF-C95D-C27206E89B4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Chava and the Yiddish Literary Scene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7C2E2A9-7EC3-8B6B-E4CB-7D540D80FC45}"/>
              </a:ext>
            </a:extLst>
          </p:cNvPr>
          <p:cNvSpPr>
            <a:spLocks noGrp="1"/>
          </p:cNvSpPr>
          <p:nvPr>
            <p:ph type="ftr" sz="quarter" idx="11"/>
          </p:nvPr>
        </p:nvSpPr>
        <p:spPr>
          <a:xfrm>
            <a:off x="1692321" y="6356350"/>
            <a:ext cx="2809017" cy="365125"/>
          </a:xfrm>
        </p:spPr>
        <p:txBody>
          <a:bodyPr vert="horz" lIns="91440" tIns="45720" rIns="91440" bIns="45720" rtlCol="0" anchor="ctr">
            <a:normAutofit/>
          </a:bodyPr>
          <a:lstStyle/>
          <a:p>
            <a:pPr algn="r">
              <a:spcAft>
                <a:spcPts val="600"/>
              </a:spcAft>
              <a:defRPr/>
            </a:pPr>
            <a:r>
              <a:rPr lang="en-US" kern="1200">
                <a:solidFill>
                  <a:schemeClr val="bg1"/>
                </a:solidFill>
                <a:latin typeface="Calibri" panose="020F0502020204030204"/>
                <a:ea typeface="+mn-ea"/>
                <a:cs typeface="+mn-cs"/>
              </a:rPr>
              <a:t>Paideia Chava Rosenfarb 1</a:t>
            </a:r>
          </a:p>
        </p:txBody>
      </p:sp>
      <p:sp>
        <p:nvSpPr>
          <p:cNvPr id="6" name="Slide Number Placeholder 5">
            <a:extLst>
              <a:ext uri="{FF2B5EF4-FFF2-40B4-BE49-F238E27FC236}">
                <a16:creationId xmlns:a16="http://schemas.microsoft.com/office/drawing/2014/main" id="{A769AF51-0A6D-2FDE-26CC-5DAC298A10B1}"/>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41494FE2-1E21-174A-A104-96F1707FE28E}" type="slidenum">
              <a:rPr lang="en-US">
                <a:solidFill>
                  <a:schemeClr val="bg1"/>
                </a:solidFill>
                <a:latin typeface="Calibri" panose="020F0502020204030204"/>
              </a:rPr>
              <a:pPr>
                <a:spcAft>
                  <a:spcPts val="600"/>
                </a:spcAft>
                <a:defRPr/>
              </a:pPr>
              <a:t>14</a:t>
            </a:fld>
            <a:endParaRPr lang="en-US">
              <a:solidFill>
                <a:schemeClr val="bg1"/>
              </a:solidFill>
              <a:latin typeface="Calibri" panose="020F0502020204030204"/>
            </a:endParaRPr>
          </a:p>
        </p:txBody>
      </p:sp>
    </p:spTree>
    <p:extLst>
      <p:ext uri="{BB962C8B-B14F-4D97-AF65-F5344CB8AC3E}">
        <p14:creationId xmlns:p14="http://schemas.microsoft.com/office/powerpoint/2010/main" val="18227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sitting at a table&#10;&#10;Description automatically generated">
            <a:extLst>
              <a:ext uri="{FF2B5EF4-FFF2-40B4-BE49-F238E27FC236}">
                <a16:creationId xmlns:a16="http://schemas.microsoft.com/office/drawing/2014/main" id="{43372A10-CFB6-160A-D36B-03D47746E186}"/>
              </a:ext>
            </a:extLst>
          </p:cNvPr>
          <p:cNvPicPr>
            <a:picLocks noGrp="1" noChangeAspect="1"/>
          </p:cNvPicPr>
          <p:nvPr>
            <p:ph idx="1"/>
          </p:nvPr>
        </p:nvPicPr>
        <p:blipFill rotWithShape="1">
          <a:blip r:embed="rId2"/>
          <a:srcRect b="25034"/>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
        <p:nvSpPr>
          <p:cNvPr id="5" name="Slide Number Placeholder 4">
            <a:extLst>
              <a:ext uri="{FF2B5EF4-FFF2-40B4-BE49-F238E27FC236}">
                <a16:creationId xmlns:a16="http://schemas.microsoft.com/office/drawing/2014/main" id="{4375FBDB-D03A-FF78-EEA8-11DF18D5BF4D}"/>
              </a:ext>
            </a:extLst>
          </p:cNvPr>
          <p:cNvSpPr>
            <a:spLocks noGrp="1"/>
          </p:cNvSpPr>
          <p:nvPr>
            <p:ph type="sldNum" sz="quarter" idx="12"/>
          </p:nvPr>
        </p:nvSpPr>
        <p:spPr/>
        <p:txBody>
          <a:bodyPr vert="horz" lIns="91440" tIns="45720" rIns="91440" bIns="45720" rtlCol="0" anchor="ctr">
            <a:normAutofit/>
          </a:bodyPr>
          <a:lstStyle/>
          <a:p>
            <a:pPr>
              <a:spcAft>
                <a:spcPts val="600"/>
              </a:spcAft>
            </a:pPr>
            <a:fld id="{1C7C97E1-E141-234E-A01C-A80E0B41560E}" type="slidenum">
              <a:rPr lang="en-US" smtClean="0"/>
              <a:pPr>
                <a:spcAft>
                  <a:spcPts val="600"/>
                </a:spcAft>
              </a:pPr>
              <a:t>15</a:t>
            </a:fld>
            <a:endParaRPr lang="en-US"/>
          </a:p>
        </p:txBody>
      </p:sp>
      <p:sp>
        <p:nvSpPr>
          <p:cNvPr id="2" name="Footer Placeholder 1">
            <a:extLst>
              <a:ext uri="{FF2B5EF4-FFF2-40B4-BE49-F238E27FC236}">
                <a16:creationId xmlns:a16="http://schemas.microsoft.com/office/drawing/2014/main" id="{6C308C7B-791B-5F1B-3B44-585C64F27139}"/>
              </a:ext>
            </a:extLst>
          </p:cNvPr>
          <p:cNvSpPr>
            <a:spLocks noGrp="1"/>
          </p:cNvSpPr>
          <p:nvPr>
            <p:ph type="ftr" sz="quarter" idx="11"/>
          </p:nvPr>
        </p:nvSpPr>
        <p:spPr/>
        <p:txBody>
          <a:bodyPr/>
          <a:lstStyle/>
          <a:p>
            <a:r>
              <a:rPr lang="pl-PL"/>
              <a:t>Paideia Chava Rosenfarb 1</a:t>
            </a:r>
          </a:p>
        </p:txBody>
      </p:sp>
    </p:spTree>
    <p:extLst>
      <p:ext uri="{BB962C8B-B14F-4D97-AF65-F5344CB8AC3E}">
        <p14:creationId xmlns:p14="http://schemas.microsoft.com/office/powerpoint/2010/main" val="419956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D54F-5F5F-E2B3-50D8-0837F6EA86F7}"/>
              </a:ext>
            </a:extLst>
          </p:cNvPr>
          <p:cNvSpPr>
            <a:spLocks noGrp="1"/>
          </p:cNvSpPr>
          <p:nvPr>
            <p:ph type="title"/>
          </p:nvPr>
        </p:nvSpPr>
        <p:spPr/>
        <p:txBody>
          <a:bodyPr/>
          <a:lstStyle/>
          <a:p>
            <a:pPr algn="ctr"/>
            <a:r>
              <a:rPr lang="pl-PL" b="1" dirty="0" err="1"/>
              <a:t>Excerpts</a:t>
            </a:r>
            <a:r>
              <a:rPr lang="pl-PL" b="1" dirty="0"/>
              <a:t> for </a:t>
            </a:r>
            <a:r>
              <a:rPr lang="pl-PL" b="1" dirty="0" err="1"/>
              <a:t>discussion</a:t>
            </a:r>
            <a:r>
              <a:rPr lang="pl-PL" b="1" dirty="0"/>
              <a:t>?</a:t>
            </a:r>
          </a:p>
        </p:txBody>
      </p:sp>
      <p:sp>
        <p:nvSpPr>
          <p:cNvPr id="3" name="Content Placeholder 2">
            <a:extLst>
              <a:ext uri="{FF2B5EF4-FFF2-40B4-BE49-F238E27FC236}">
                <a16:creationId xmlns:a16="http://schemas.microsoft.com/office/drawing/2014/main" id="{1AE57CBF-9703-3119-7BBA-C28893D5A53D}"/>
              </a:ext>
            </a:extLst>
          </p:cNvPr>
          <p:cNvSpPr>
            <a:spLocks noGrp="1"/>
          </p:cNvSpPr>
          <p:nvPr>
            <p:ph idx="1"/>
          </p:nvPr>
        </p:nvSpPr>
        <p:spPr/>
        <p:txBody>
          <a:bodyPr/>
          <a:lstStyle/>
          <a:p>
            <a:pPr marL="514350" indent="-514350">
              <a:buAutoNum type="arabicPeriod"/>
            </a:pPr>
            <a:r>
              <a:rPr lang="en-GB" dirty="0"/>
              <a:t>What type of writer was </a:t>
            </a:r>
            <a:r>
              <a:rPr lang="en-GB" dirty="0" err="1"/>
              <a:t>Chava</a:t>
            </a:r>
            <a:r>
              <a:rPr lang="en-GB" dirty="0"/>
              <a:t> </a:t>
            </a:r>
            <a:r>
              <a:rPr lang="en-GB" dirty="0" err="1"/>
              <a:t>Rosenfarb</a:t>
            </a:r>
            <a:r>
              <a:rPr lang="en-GB" dirty="0"/>
              <a:t>?</a:t>
            </a:r>
          </a:p>
          <a:p>
            <a:pPr marL="514350" indent="-514350">
              <a:buAutoNum type="arabicPeriod"/>
            </a:pPr>
            <a:r>
              <a:rPr lang="en-GB" dirty="0"/>
              <a:t>How does </a:t>
            </a:r>
            <a:r>
              <a:rPr lang="en-GB" dirty="0" err="1"/>
              <a:t>Chava</a:t>
            </a:r>
            <a:r>
              <a:rPr lang="en-GB" dirty="0"/>
              <a:t> </a:t>
            </a:r>
            <a:r>
              <a:rPr lang="en-GB" dirty="0" err="1"/>
              <a:t>Rosenfarb</a:t>
            </a:r>
            <a:r>
              <a:rPr lang="en-GB" dirty="0"/>
              <a:t> depict the experience of the ghetto in her writing?</a:t>
            </a:r>
          </a:p>
          <a:p>
            <a:pPr marL="514350" indent="-514350">
              <a:buAutoNum type="arabicPeriod"/>
            </a:pPr>
            <a:r>
              <a:rPr lang="en-GB" dirty="0"/>
              <a:t>What was </a:t>
            </a:r>
            <a:r>
              <a:rPr lang="en-GB" dirty="0" err="1"/>
              <a:t>Chava</a:t>
            </a:r>
            <a:r>
              <a:rPr lang="en-GB" dirty="0"/>
              <a:t> </a:t>
            </a:r>
            <a:r>
              <a:rPr lang="en-GB" dirty="0" err="1"/>
              <a:t>Rosenfarb’s</a:t>
            </a:r>
            <a:r>
              <a:rPr lang="en-GB" dirty="0"/>
              <a:t> approach to writing after the Holocaust?</a:t>
            </a:r>
          </a:p>
          <a:p>
            <a:pPr marL="514350" indent="-514350">
              <a:buAutoNum type="arabicPeriod"/>
            </a:pPr>
            <a:r>
              <a:rPr lang="en-GB" dirty="0"/>
              <a:t>How does </a:t>
            </a:r>
            <a:r>
              <a:rPr lang="en-GB" dirty="0" err="1"/>
              <a:t>Chava</a:t>
            </a:r>
            <a:r>
              <a:rPr lang="en-GB" dirty="0"/>
              <a:t> </a:t>
            </a:r>
            <a:r>
              <a:rPr lang="en-GB" dirty="0" err="1"/>
              <a:t>Rosenfarb</a:t>
            </a:r>
            <a:r>
              <a:rPr lang="en-GB" dirty="0"/>
              <a:t> describe her experience of writing after the Holocaust?</a:t>
            </a:r>
          </a:p>
          <a:p>
            <a:pPr marL="514350" indent="-514350">
              <a:buAutoNum type="arabicPeriod"/>
            </a:pPr>
            <a:r>
              <a:rPr lang="en-GB" dirty="0"/>
              <a:t>What is the significance of Holocaust literature for post-war generations?</a:t>
            </a:r>
          </a:p>
        </p:txBody>
      </p:sp>
      <p:sp>
        <p:nvSpPr>
          <p:cNvPr id="4" name="Footer Placeholder 3">
            <a:extLst>
              <a:ext uri="{FF2B5EF4-FFF2-40B4-BE49-F238E27FC236}">
                <a16:creationId xmlns:a16="http://schemas.microsoft.com/office/drawing/2014/main" id="{AED0D411-0795-D9C1-A6F5-A007508E925D}"/>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53415A1A-6086-FF9C-2D22-FCD071E8058D}"/>
              </a:ext>
            </a:extLst>
          </p:cNvPr>
          <p:cNvSpPr>
            <a:spLocks noGrp="1"/>
          </p:cNvSpPr>
          <p:nvPr>
            <p:ph type="sldNum" sz="quarter" idx="12"/>
          </p:nvPr>
        </p:nvSpPr>
        <p:spPr/>
        <p:txBody>
          <a:bodyPr/>
          <a:lstStyle/>
          <a:p>
            <a:fld id="{41494FE2-1E21-174A-A104-96F1707FE28E}" type="slidenum">
              <a:rPr lang="pl-PL" smtClean="0"/>
              <a:t>16</a:t>
            </a:fld>
            <a:endParaRPr lang="pl-PL"/>
          </a:p>
        </p:txBody>
      </p:sp>
    </p:spTree>
    <p:extLst>
      <p:ext uri="{BB962C8B-B14F-4D97-AF65-F5344CB8AC3E}">
        <p14:creationId xmlns:p14="http://schemas.microsoft.com/office/powerpoint/2010/main" val="45837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7DFE5F-3112-8DDF-185B-184454001FA7}"/>
              </a:ext>
            </a:extLst>
          </p:cNvPr>
          <p:cNvSpPr>
            <a:spLocks noGrp="1"/>
          </p:cNvSpPr>
          <p:nvPr>
            <p:ph type="title"/>
          </p:nvPr>
        </p:nvSpPr>
        <p:spPr>
          <a:xfrm>
            <a:off x="1115568" y="548640"/>
            <a:ext cx="10168128" cy="1179576"/>
          </a:xfrm>
        </p:spPr>
        <p:txBody>
          <a:bodyPr>
            <a:normAutofit/>
          </a:bodyPr>
          <a:lstStyle/>
          <a:p>
            <a:r>
              <a:rPr lang="pl-PL" sz="3700" dirty="0"/>
              <a:t>A </a:t>
            </a:r>
            <a:r>
              <a:rPr lang="pl-PL" sz="3700" dirty="0" err="1"/>
              <a:t>Yiddish</a:t>
            </a:r>
            <a:r>
              <a:rPr lang="pl-PL" sz="3700" dirty="0"/>
              <a:t> </a:t>
            </a:r>
            <a:r>
              <a:rPr lang="pl-PL" sz="3700" dirty="0" err="1"/>
              <a:t>Women</a:t>
            </a:r>
            <a:r>
              <a:rPr lang="pl-PL" sz="3700" dirty="0"/>
              <a:t> Writer: </a:t>
            </a:r>
            <a:r>
              <a:rPr lang="pl-PL" sz="3700" dirty="0" err="1"/>
              <a:t>Confession</a:t>
            </a:r>
            <a:r>
              <a:rPr lang="pl-PL" sz="3700" dirty="0"/>
              <a:t> of a </a:t>
            </a:r>
            <a:r>
              <a:rPr lang="pl-PL" sz="3700" dirty="0" err="1"/>
              <a:t>Yiddish</a:t>
            </a:r>
            <a:r>
              <a:rPr lang="pl-PL" sz="3700" dirty="0"/>
              <a:t> Writer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EBD0119-2B7F-8886-3166-6109EA2199DA}"/>
              </a:ext>
            </a:extLst>
          </p:cNvPr>
          <p:cNvSpPr>
            <a:spLocks noGrp="1"/>
          </p:cNvSpPr>
          <p:nvPr>
            <p:ph idx="1"/>
          </p:nvPr>
        </p:nvSpPr>
        <p:spPr>
          <a:xfrm>
            <a:off x="1115568" y="2481943"/>
            <a:ext cx="10168128" cy="3695020"/>
          </a:xfrm>
        </p:spPr>
        <p:txBody>
          <a:bodyPr>
            <a:normAutofit/>
          </a:bodyPr>
          <a:lstStyle/>
          <a:p>
            <a:pPr marL="0" indent="0">
              <a:buNone/>
            </a:pPr>
            <a:r>
              <a:rPr lang="en-GB" sz="2200" b="1" dirty="0">
                <a:effectLst/>
                <a:latin typeface="TimesNewRomanPS"/>
              </a:rPr>
              <a:t>Confessions of a Yiddish Writer </a:t>
            </a:r>
            <a:endParaRPr lang="en-GB" sz="2200" dirty="0"/>
          </a:p>
          <a:p>
            <a:pPr marL="0" indent="0">
              <a:buNone/>
            </a:pPr>
            <a:r>
              <a:rPr lang="en-GB" sz="2200" dirty="0">
                <a:effectLst/>
                <a:latin typeface="TimesNewRomanPSMT"/>
              </a:rPr>
              <a:t>I was never a Sunday scribbler. Writing was never a hobby for me, a pastime to while away the hours. On the contrary, it was as necessary to me as life itself; it was a refuge, a substitute for living, a confrontation with myself, a form of confession—but always it was a necessity that allowed me to feel that my life had an accompanying motif, an underlying melody. Writing often gave me moments of such ecstasy as can only be experienced by lovers; it gave me instances of such intense spiritual forgetfulness that I truly believed that I and the cosmos were one, so that through the simple act of breathing the air in my room I felt that I was inhaling the universe itself. Clasped within the bosom of this universe, my physical self simply ceased to be. Rare moments these, but blessed. p. 24</a:t>
            </a:r>
            <a:endParaRPr lang="en-GB" sz="2200" dirty="0"/>
          </a:p>
          <a:p>
            <a:endParaRPr lang="pl-PL" sz="2200" dirty="0"/>
          </a:p>
        </p:txBody>
      </p:sp>
      <p:sp>
        <p:nvSpPr>
          <p:cNvPr id="4" name="Footer Placeholder 3">
            <a:extLst>
              <a:ext uri="{FF2B5EF4-FFF2-40B4-BE49-F238E27FC236}">
                <a16:creationId xmlns:a16="http://schemas.microsoft.com/office/drawing/2014/main" id="{02C2C823-7F82-3DD1-BC83-0DD7B7C0BEDC}"/>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C6EC8817-135B-AEAE-D46D-35FFDD45BF15}"/>
              </a:ext>
            </a:extLst>
          </p:cNvPr>
          <p:cNvSpPr>
            <a:spLocks noGrp="1"/>
          </p:cNvSpPr>
          <p:nvPr>
            <p:ph type="sldNum" sz="quarter" idx="12"/>
          </p:nvPr>
        </p:nvSpPr>
        <p:spPr/>
        <p:txBody>
          <a:bodyPr/>
          <a:lstStyle/>
          <a:p>
            <a:fld id="{41494FE2-1E21-174A-A104-96F1707FE28E}" type="slidenum">
              <a:rPr lang="pl-PL" smtClean="0"/>
              <a:t>17</a:t>
            </a:fld>
            <a:endParaRPr lang="pl-PL"/>
          </a:p>
        </p:txBody>
      </p:sp>
    </p:spTree>
    <p:extLst>
      <p:ext uri="{BB962C8B-B14F-4D97-AF65-F5344CB8AC3E}">
        <p14:creationId xmlns:p14="http://schemas.microsoft.com/office/powerpoint/2010/main" val="296121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3DEBDB-D533-F28C-C6A6-F034E438C9E4}"/>
              </a:ext>
            </a:extLst>
          </p:cNvPr>
          <p:cNvSpPr>
            <a:spLocks noGrp="1"/>
          </p:cNvSpPr>
          <p:nvPr>
            <p:ph type="title"/>
          </p:nvPr>
        </p:nvSpPr>
        <p:spPr>
          <a:xfrm>
            <a:off x="1115568" y="548640"/>
            <a:ext cx="10168128" cy="1179576"/>
          </a:xfrm>
        </p:spPr>
        <p:txBody>
          <a:bodyPr>
            <a:normAutofit/>
          </a:bodyPr>
          <a:lstStyle/>
          <a:p>
            <a:r>
              <a:rPr lang="pl-PL" sz="4000" dirty="0" err="1"/>
              <a:t>Ghetto</a:t>
            </a:r>
            <a:endParaRPr lang="pl-PL"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35C9D4D-B575-18B3-8290-D195115D69B9}"/>
              </a:ext>
            </a:extLst>
          </p:cNvPr>
          <p:cNvSpPr>
            <a:spLocks noGrp="1"/>
          </p:cNvSpPr>
          <p:nvPr>
            <p:ph idx="1"/>
          </p:nvPr>
        </p:nvSpPr>
        <p:spPr>
          <a:xfrm>
            <a:off x="1115568" y="2481943"/>
            <a:ext cx="10168128" cy="3695020"/>
          </a:xfrm>
        </p:spPr>
        <p:txBody>
          <a:bodyPr>
            <a:normAutofit/>
          </a:bodyPr>
          <a:lstStyle/>
          <a:p>
            <a:pPr marL="0" indent="0">
              <a:buNone/>
            </a:pPr>
            <a:r>
              <a:rPr lang="en-GB" sz="2000" dirty="0">
                <a:effectLst/>
                <a:latin typeface="TimesNewRomanPSMT"/>
              </a:rPr>
              <a:t>In the ghetto, we lived in constant terror that the Germans would deport us to the death camps, especially to Auschwitz, which was the closest camp to Lodz. These deportations occurred continually from the time the Lodz ghetto was first established in 1940 until its liquidation in 1944. The deportations decimated the ghetto population, until, of the 203,000 Jews who were originally forced to live behind the barbed wire fence, only 68,000 remained. At the end of the summer of 1944, the Lodz ghetto was liquidated. We—that is, my parents, my sister and I—tried to avoid being sent on the transports that were emptying the ghetto. So, along with a group of about ten of our nearest and dearest friends, we hid in the back room of our two-room </a:t>
            </a:r>
            <a:r>
              <a:rPr lang="en-GB" sz="2000" dirty="0" err="1">
                <a:effectLst/>
                <a:latin typeface="TimesNewRomanPSMT"/>
              </a:rPr>
              <a:t>Baluty</a:t>
            </a:r>
            <a:r>
              <a:rPr lang="en-GB" sz="2000" dirty="0">
                <a:effectLst/>
                <a:latin typeface="TimesNewRomanPSMT"/>
              </a:rPr>
              <a:t> apartment, disguising the existence of this room by placing a large wardrobe in front of the entrance. We managed to fool the Germans for only two days. On the 28th of August we were discovered and transported to Auschwitz. </a:t>
            </a:r>
            <a:r>
              <a:rPr lang="en-GB" sz="2000" dirty="0">
                <a:latin typeface="TimesNewRomanPSMT"/>
              </a:rPr>
              <a:t>p</a:t>
            </a:r>
            <a:r>
              <a:rPr lang="en-GB" sz="2000" dirty="0">
                <a:effectLst/>
                <a:latin typeface="TimesNewRomanPSMT"/>
              </a:rPr>
              <a:t>. 27</a:t>
            </a:r>
            <a:endParaRPr lang="en-GB" sz="2000" dirty="0"/>
          </a:p>
          <a:p>
            <a:pPr marL="0" indent="0">
              <a:buNone/>
            </a:pPr>
            <a:endParaRPr lang="pl-PL" sz="2000" dirty="0"/>
          </a:p>
        </p:txBody>
      </p:sp>
      <p:sp>
        <p:nvSpPr>
          <p:cNvPr id="4" name="Footer Placeholder 3">
            <a:extLst>
              <a:ext uri="{FF2B5EF4-FFF2-40B4-BE49-F238E27FC236}">
                <a16:creationId xmlns:a16="http://schemas.microsoft.com/office/drawing/2014/main" id="{2807390A-6058-F47B-6F03-4A0647214F5C}"/>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82FAF2B5-8BE5-B173-245A-61949ED31605}"/>
              </a:ext>
            </a:extLst>
          </p:cNvPr>
          <p:cNvSpPr>
            <a:spLocks noGrp="1"/>
          </p:cNvSpPr>
          <p:nvPr>
            <p:ph type="sldNum" sz="quarter" idx="12"/>
          </p:nvPr>
        </p:nvSpPr>
        <p:spPr/>
        <p:txBody>
          <a:bodyPr/>
          <a:lstStyle/>
          <a:p>
            <a:fld id="{41494FE2-1E21-174A-A104-96F1707FE28E}" type="slidenum">
              <a:rPr lang="pl-PL" smtClean="0"/>
              <a:t>18</a:t>
            </a:fld>
            <a:endParaRPr lang="pl-PL"/>
          </a:p>
        </p:txBody>
      </p:sp>
    </p:spTree>
    <p:extLst>
      <p:ext uri="{BB962C8B-B14F-4D97-AF65-F5344CB8AC3E}">
        <p14:creationId xmlns:p14="http://schemas.microsoft.com/office/powerpoint/2010/main" val="286716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17963-50F4-F32C-7D77-F51A643601FE}"/>
              </a:ext>
            </a:extLst>
          </p:cNvPr>
          <p:cNvSpPr>
            <a:spLocks noGrp="1"/>
          </p:cNvSpPr>
          <p:nvPr>
            <p:ph type="title"/>
          </p:nvPr>
        </p:nvSpPr>
        <p:spPr>
          <a:xfrm>
            <a:off x="1156851" y="637762"/>
            <a:ext cx="9888496" cy="900131"/>
          </a:xfrm>
        </p:spPr>
        <p:txBody>
          <a:bodyPr anchor="t">
            <a:normAutofit/>
          </a:bodyPr>
          <a:lstStyle/>
          <a:p>
            <a:r>
              <a:rPr lang="pl-PL" sz="4000" dirty="0" err="1">
                <a:solidFill>
                  <a:schemeClr val="bg1"/>
                </a:solidFill>
              </a:rPr>
              <a:t>Writing</a:t>
            </a:r>
            <a:r>
              <a:rPr lang="pl-PL" sz="4000" dirty="0">
                <a:solidFill>
                  <a:schemeClr val="bg1"/>
                </a:solidFill>
              </a:rPr>
              <a:t> </a:t>
            </a:r>
            <a:r>
              <a:rPr lang="pl-PL" sz="4000" dirty="0" err="1">
                <a:solidFill>
                  <a:schemeClr val="bg1"/>
                </a:solidFill>
              </a:rPr>
              <a:t>after</a:t>
            </a:r>
            <a:r>
              <a:rPr lang="pl-PL" sz="4000" dirty="0">
                <a:solidFill>
                  <a:schemeClr val="bg1"/>
                </a:solidFill>
              </a:rPr>
              <a:t> the Holocaust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395C01-BF2E-B097-CE07-E463C8975789}"/>
              </a:ext>
            </a:extLst>
          </p:cNvPr>
          <p:cNvSpPr>
            <a:spLocks noGrp="1"/>
          </p:cNvSpPr>
          <p:nvPr>
            <p:ph idx="1"/>
          </p:nvPr>
        </p:nvSpPr>
        <p:spPr>
          <a:xfrm>
            <a:off x="1155548" y="2217343"/>
            <a:ext cx="9880893" cy="3959619"/>
          </a:xfrm>
        </p:spPr>
        <p:txBody>
          <a:bodyPr>
            <a:normAutofit/>
          </a:bodyPr>
          <a:lstStyle/>
          <a:p>
            <a:pPr marL="0" indent="0">
              <a:buNone/>
            </a:pPr>
            <a:r>
              <a:rPr lang="en-GB" sz="2400" dirty="0">
                <a:effectLst/>
                <a:latin typeface="TimesNewRomanPSMT"/>
              </a:rPr>
              <a:t>From time to time the thought of writing a book again entered my mind. The need to write and make order in the chaos raging within me was great. Yet the fear of writing, of again plunging into the abyss of terror was greater still. More than once, I was ready to take pencil in hand, and more than once I decided never to touch upon the subject of the ghetto and the camps. I doubted whether it was at all possible to impose a form, a discipline on the painful phantasmagoria whirling inside me. The more strongly I felt the urge to write, the weaker I felt in the face of the enormity of the subject. I feared it, and this fear hovers over me to this day, whenever I try to write on the subject of the Holocaust. </a:t>
            </a:r>
            <a:r>
              <a:rPr lang="en-GB" sz="2400" dirty="0">
                <a:latin typeface="TimesNewRomanPSMT"/>
              </a:rPr>
              <a:t>p</a:t>
            </a:r>
            <a:r>
              <a:rPr lang="en-GB" sz="2400" dirty="0">
                <a:effectLst/>
                <a:latin typeface="TimesNewRomanPSMT"/>
              </a:rPr>
              <a:t>. 29</a:t>
            </a:r>
            <a:endParaRPr lang="en-GB" sz="2400" dirty="0"/>
          </a:p>
          <a:p>
            <a:pPr marL="0" indent="0">
              <a:buNone/>
            </a:pPr>
            <a:endParaRPr lang="pl-PL" sz="2400" dirty="0"/>
          </a:p>
        </p:txBody>
      </p:sp>
      <p:sp>
        <p:nvSpPr>
          <p:cNvPr id="4" name="Footer Placeholder 3">
            <a:extLst>
              <a:ext uri="{FF2B5EF4-FFF2-40B4-BE49-F238E27FC236}">
                <a16:creationId xmlns:a16="http://schemas.microsoft.com/office/drawing/2014/main" id="{D1DBA7D4-3555-F051-49C9-666F6C91F64D}"/>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D236193C-FF14-3BC9-55BE-3A1DDF770ABE}"/>
              </a:ext>
            </a:extLst>
          </p:cNvPr>
          <p:cNvSpPr>
            <a:spLocks noGrp="1"/>
          </p:cNvSpPr>
          <p:nvPr>
            <p:ph type="sldNum" sz="quarter" idx="12"/>
          </p:nvPr>
        </p:nvSpPr>
        <p:spPr/>
        <p:txBody>
          <a:bodyPr/>
          <a:lstStyle/>
          <a:p>
            <a:fld id="{41494FE2-1E21-174A-A104-96F1707FE28E}" type="slidenum">
              <a:rPr lang="pl-PL" smtClean="0"/>
              <a:t>19</a:t>
            </a:fld>
            <a:endParaRPr lang="pl-PL"/>
          </a:p>
        </p:txBody>
      </p:sp>
    </p:spTree>
    <p:extLst>
      <p:ext uri="{BB962C8B-B14F-4D97-AF65-F5344CB8AC3E}">
        <p14:creationId xmlns:p14="http://schemas.microsoft.com/office/powerpoint/2010/main" val="38844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9024-FF44-F805-6F97-4B62749E1E38}"/>
              </a:ext>
            </a:extLst>
          </p:cNvPr>
          <p:cNvSpPr>
            <a:spLocks noGrp="1"/>
          </p:cNvSpPr>
          <p:nvPr>
            <p:ph type="title"/>
          </p:nvPr>
        </p:nvSpPr>
        <p:spPr/>
        <p:txBody>
          <a:bodyPr>
            <a:normAutofit/>
          </a:bodyPr>
          <a:lstStyle/>
          <a:p>
            <a:pPr algn="ctr"/>
            <a:r>
              <a:rPr lang="pl-PL" dirty="0" err="1"/>
              <a:t>Syllabus</a:t>
            </a:r>
            <a:r>
              <a:rPr lang="pl-PL" dirty="0"/>
              <a:t>:</a:t>
            </a:r>
            <a:endParaRPr lang="pl-PL" sz="3100" dirty="0"/>
          </a:p>
        </p:txBody>
      </p:sp>
      <p:sp>
        <p:nvSpPr>
          <p:cNvPr id="6" name="Content Placeholder 5">
            <a:extLst>
              <a:ext uri="{FF2B5EF4-FFF2-40B4-BE49-F238E27FC236}">
                <a16:creationId xmlns:a16="http://schemas.microsoft.com/office/drawing/2014/main" id="{DB76E803-D904-6569-2D97-27BCCF66F153}"/>
              </a:ext>
            </a:extLst>
          </p:cNvPr>
          <p:cNvSpPr>
            <a:spLocks noGrp="1"/>
          </p:cNvSpPr>
          <p:nvPr>
            <p:ph sz="half" idx="1"/>
          </p:nvPr>
        </p:nvSpPr>
        <p:spPr/>
        <p:txBody>
          <a:bodyPr>
            <a:normAutofit/>
          </a:bodyPr>
          <a:lstStyle/>
          <a:p>
            <a:pPr marL="342900" indent="-342900">
              <a:buAutoNum type="arabicPeriod"/>
            </a:pPr>
            <a:r>
              <a:rPr lang="en-GB" sz="1800" i="0" u="none" strike="noStrike" dirty="0">
                <a:solidFill>
                  <a:srgbClr val="000000"/>
                </a:solidFill>
                <a:effectLst/>
                <a:latin typeface="Times New Roman" panose="02020603050405020304" pitchFamily="18" charset="0"/>
                <a:cs typeface="Times New Roman" panose="02020603050405020304" pitchFamily="18" charset="0"/>
              </a:rPr>
              <a:t>(7/3) -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Chava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Rosenfarb</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writing/ Confessions. Introduction. (Jan and Ula)</a:t>
            </a:r>
          </a:p>
          <a:p>
            <a:pPr marL="342900" indent="-342900">
              <a:buAutoNum type="arabicPeriod"/>
            </a:pPr>
            <a:r>
              <a:rPr lang="en-GB" sz="1800" i="0" u="none" strike="noStrike" dirty="0">
                <a:solidFill>
                  <a:srgbClr val="000000"/>
                </a:solidFill>
                <a:effectLst/>
                <a:latin typeface="Times New Roman" panose="02020603050405020304" pitchFamily="18" charset="0"/>
                <a:cs typeface="Times New Roman" panose="02020603050405020304" pitchFamily="18" charset="0"/>
              </a:rPr>
              <a:t>(14/3) –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Chava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and the Yiddish Literary Tradition. (Jan)</a:t>
            </a:r>
          </a:p>
          <a:p>
            <a:pPr marL="342900" indent="-342900">
              <a:buAutoNum type="arabicPeriod"/>
            </a:pPr>
            <a:r>
              <a:rPr lang="en-SE" sz="1800" i="0" u="none" strike="noStrike" dirty="0">
                <a:solidFill>
                  <a:srgbClr val="000000"/>
                </a:solidFill>
                <a:effectLst/>
                <a:latin typeface="Times New Roman" panose="02020603050405020304" pitchFamily="18" charset="0"/>
                <a:cs typeface="Times New Roman" panose="02020603050405020304" pitchFamily="18" charset="0"/>
              </a:rPr>
              <a:t>(21/3)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Chava’s</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Art of Storytelling and the Yiddish Women Writers. (Ula)</a:t>
            </a:r>
          </a:p>
          <a:p>
            <a:pPr marL="342900" indent="-342900">
              <a:buAutoNum type="arabicPeriod"/>
            </a:pPr>
            <a:r>
              <a:rPr lang="en-GB" sz="1800" i="0" u="none" strike="noStrike" dirty="0">
                <a:solidFill>
                  <a:srgbClr val="000000"/>
                </a:solidFill>
                <a:effectLst/>
                <a:latin typeface="Times New Roman" panose="02020603050405020304" pitchFamily="18" charset="0"/>
                <a:cs typeface="Times New Roman" panose="02020603050405020304" pitchFamily="18" charset="0"/>
              </a:rPr>
              <a:t>(28/3) - </a:t>
            </a:r>
            <a:r>
              <a:rPr lang="en-GB" sz="1800" i="1" u="none" strike="noStrike" dirty="0">
                <a:solidFill>
                  <a:srgbClr val="000000"/>
                </a:solidFill>
                <a:effectLst/>
                <a:latin typeface="Times New Roman" panose="02020603050405020304" pitchFamily="18" charset="0"/>
                <a:cs typeface="Times New Roman" panose="02020603050405020304" pitchFamily="18" charset="0"/>
              </a:rPr>
              <a:t>Last Love</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The Memory of the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Khurbn</a:t>
            </a:r>
            <a:r>
              <a:rPr lang="en-GB" sz="1800" dirty="0">
                <a:solidFill>
                  <a:srgbClr val="000000"/>
                </a:solidFill>
                <a:latin typeface="Times New Roman" panose="02020603050405020304" pitchFamily="18" charset="0"/>
                <a:cs typeface="Times New Roman" panose="02020603050405020304" pitchFamily="18" charset="0"/>
              </a:rPr>
              <a:t> (Ula)</a:t>
            </a:r>
          </a:p>
          <a:p>
            <a:pPr marL="342900" indent="-342900">
              <a:buAutoNum type="arabicPeriod"/>
            </a:pPr>
            <a:r>
              <a:rPr lang="en-GB" sz="1800" i="0" u="none" strike="noStrike" dirty="0">
                <a:solidFill>
                  <a:srgbClr val="000000"/>
                </a:solidFill>
                <a:effectLst/>
                <a:latin typeface="Times New Roman" panose="02020603050405020304" pitchFamily="18" charset="0"/>
                <a:cs typeface="Times New Roman" panose="02020603050405020304" pitchFamily="18" charset="0"/>
              </a:rPr>
              <a:t>(11/4) –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Chava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and  Other Polish Yiddish Writers (Jan)</a:t>
            </a:r>
          </a:p>
          <a:p>
            <a:pPr marL="342900" indent="-342900">
              <a:buAutoNum type="arabicPeriod"/>
            </a:pPr>
            <a:r>
              <a:rPr lang="en-GB" sz="1800" i="0" u="none" strike="noStrike" dirty="0">
                <a:solidFill>
                  <a:srgbClr val="000000"/>
                </a:solidFill>
                <a:effectLst/>
                <a:latin typeface="Times New Roman" panose="02020603050405020304" pitchFamily="18" charset="0"/>
                <a:cs typeface="Times New Roman" panose="02020603050405020304" pitchFamily="18" charset="0"/>
              </a:rPr>
              <a:t>(18/4) -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Zenia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Chava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Correspondence. Introduction to </a:t>
            </a:r>
            <a:r>
              <a:rPr lang="en-GB" sz="1800" i="1" u="none" strike="noStrike" dirty="0" err="1">
                <a:solidFill>
                  <a:srgbClr val="000000"/>
                </a:solidFill>
                <a:effectLst/>
                <a:latin typeface="Times New Roman" panose="02020603050405020304" pitchFamily="18" charset="0"/>
                <a:cs typeface="Times New Roman" panose="02020603050405020304" pitchFamily="18" charset="0"/>
              </a:rPr>
              <a:t>Edgia’s</a:t>
            </a:r>
            <a:r>
              <a:rPr lang="en-GB" sz="1800" i="1" u="none" strike="noStrike" dirty="0">
                <a:solidFill>
                  <a:srgbClr val="000000"/>
                </a:solidFill>
                <a:effectLst/>
                <a:latin typeface="Times New Roman" panose="02020603050405020304" pitchFamily="18" charset="0"/>
                <a:cs typeface="Times New Roman" panose="02020603050405020304" pitchFamily="18" charset="0"/>
              </a:rPr>
              <a:t> Revenge</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(Ula)</a:t>
            </a:r>
          </a:p>
          <a:p>
            <a:pPr marL="342900" indent="-342900">
              <a:buAutoNum type="arabicPeriod"/>
            </a:pPr>
            <a:r>
              <a:rPr lang="en-GB" sz="1800" i="0" u="none" strike="noStrike" dirty="0">
                <a:solidFill>
                  <a:srgbClr val="000000"/>
                </a:solidFill>
                <a:effectLst/>
                <a:latin typeface="Times New Roman" panose="02020603050405020304" pitchFamily="18" charset="0"/>
                <a:cs typeface="Times New Roman" panose="02020603050405020304" pitchFamily="18" charset="0"/>
              </a:rPr>
              <a:t> (25/4) - Jan. </a:t>
            </a:r>
            <a:r>
              <a:rPr lang="en-GB" sz="1800" i="1" u="none" strike="noStrike" dirty="0" err="1">
                <a:solidFill>
                  <a:srgbClr val="000000"/>
                </a:solidFill>
                <a:effectLst/>
                <a:latin typeface="Times New Roman" panose="02020603050405020304" pitchFamily="18" charset="0"/>
                <a:cs typeface="Times New Roman" panose="02020603050405020304" pitchFamily="18" charset="0"/>
              </a:rPr>
              <a:t>Edgia’s</a:t>
            </a:r>
            <a:r>
              <a:rPr lang="en-GB" sz="1800" i="1" u="none" strike="noStrike" dirty="0">
                <a:solidFill>
                  <a:srgbClr val="000000"/>
                </a:solidFill>
                <a:effectLst/>
                <a:latin typeface="Times New Roman" panose="02020603050405020304" pitchFamily="18" charset="0"/>
                <a:cs typeface="Times New Roman" panose="02020603050405020304" pitchFamily="18" charset="0"/>
              </a:rPr>
              <a:t> Revenge</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The startling story of a woman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kapo</a:t>
            </a:r>
            <a:r>
              <a:rPr lang="en-GB" sz="1800" i="0" u="none" strike="noStrike" dirty="0">
                <a:solidFill>
                  <a:srgbClr val="000000"/>
                </a:solidFill>
                <a:effectLst/>
                <a:latin typeface="Times New Roman" panose="02020603050405020304" pitchFamily="18" charset="0"/>
                <a:cs typeface="Times New Roman" panose="02020603050405020304" pitchFamily="18" charset="0"/>
              </a:rPr>
              <a:t>.</a:t>
            </a:r>
            <a:r>
              <a:rPr lang="en-GB" sz="1800" dirty="0">
                <a:solidFill>
                  <a:srgbClr val="000000"/>
                </a:solidFill>
                <a:latin typeface="Times New Roman" panose="02020603050405020304" pitchFamily="18" charset="0"/>
                <a:cs typeface="Times New Roman" panose="02020603050405020304" pitchFamily="18" charset="0"/>
              </a:rPr>
              <a:t> (Jan)</a:t>
            </a:r>
            <a:endParaRPr lang="pl-PL"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94A27936-45FC-3EF4-D23E-251848C463CA}"/>
              </a:ext>
            </a:extLst>
          </p:cNvPr>
          <p:cNvSpPr>
            <a:spLocks noGrp="1"/>
          </p:cNvSpPr>
          <p:nvPr>
            <p:ph sz="half" idx="2"/>
          </p:nvPr>
        </p:nvSpPr>
        <p:spPr/>
        <p:txBody>
          <a:bodyPr>
            <a:normAutofit/>
          </a:bodyPr>
          <a:lstStyle/>
          <a:p>
            <a:pPr marL="0" indent="0">
              <a:buNone/>
            </a:pPr>
            <a:r>
              <a:rPr lang="pl-PL" sz="1800" dirty="0">
                <a:latin typeface="Times New Roman" panose="02020603050405020304" pitchFamily="18" charset="0"/>
                <a:cs typeface="Times New Roman" panose="02020603050405020304" pitchFamily="18" charset="0"/>
              </a:rPr>
              <a:t>8. (</a:t>
            </a:r>
            <a:r>
              <a:rPr lang="en-GB" sz="1800" i="0" u="none" strike="noStrike" dirty="0">
                <a:solidFill>
                  <a:srgbClr val="000000"/>
                </a:solidFill>
                <a:effectLst/>
                <a:latin typeface="Times New Roman" panose="02020603050405020304" pitchFamily="18" charset="0"/>
                <a:cs typeface="Times New Roman" panose="02020603050405020304" pitchFamily="18" charset="0"/>
              </a:rPr>
              <a:t>2/5)  -  Letters to God// El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Khanun</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Kadia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Molodowski</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(Jan)</a:t>
            </a:r>
          </a:p>
          <a:p>
            <a:pPr marL="0" indent="0">
              <a:buNone/>
            </a:pPr>
            <a:r>
              <a:rPr lang="en-GB" sz="1800" dirty="0">
                <a:solidFill>
                  <a:srgbClr val="000000"/>
                </a:solidFill>
                <a:latin typeface="Times New Roman" panose="02020603050405020304" pitchFamily="18" charset="0"/>
                <a:cs typeface="Times New Roman" panose="02020603050405020304" pitchFamily="18" charset="0"/>
              </a:rPr>
              <a:t>9. (</a:t>
            </a:r>
            <a:r>
              <a:rPr lang="en-GB" sz="1800" i="0" u="none" strike="noStrike" dirty="0">
                <a:solidFill>
                  <a:srgbClr val="000000"/>
                </a:solidFill>
                <a:effectLst/>
                <a:latin typeface="Times New Roman" panose="02020603050405020304" pitchFamily="18" charset="0"/>
                <a:cs typeface="Times New Roman" panose="02020603050405020304" pitchFamily="18" charset="0"/>
              </a:rPr>
              <a:t>16/5) – Yiddish and Translation?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Chava</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on Translation (Ula)</a:t>
            </a:r>
          </a:p>
          <a:p>
            <a:pPr marL="0" indent="0">
              <a:buNone/>
            </a:pPr>
            <a:r>
              <a:rPr lang="en-GB" sz="1800" dirty="0">
                <a:solidFill>
                  <a:srgbClr val="000000"/>
                </a:solidFill>
                <a:latin typeface="Times New Roman" panose="02020603050405020304" pitchFamily="18" charset="0"/>
                <a:cs typeface="Times New Roman" panose="02020603050405020304" pitchFamily="18" charset="0"/>
              </a:rPr>
              <a:t>10. </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(30/5) - Overview, feedback, and our </a:t>
            </a:r>
            <a:r>
              <a:rPr lang="en-GB" sz="1800" i="0" u="none" strike="noStrike" dirty="0" err="1">
                <a:solidFill>
                  <a:srgbClr val="000000"/>
                </a:solidFill>
                <a:effectLst/>
                <a:latin typeface="Times New Roman" panose="02020603050405020304" pitchFamily="18" charset="0"/>
                <a:cs typeface="Times New Roman" panose="02020603050405020304" pitchFamily="18" charset="0"/>
              </a:rPr>
              <a:t>favorite</a:t>
            </a:r>
            <a:r>
              <a:rPr lang="en-GB" sz="1800" i="0" u="none" strike="noStrike" dirty="0">
                <a:solidFill>
                  <a:srgbClr val="000000"/>
                </a:solidFill>
                <a:effectLst/>
                <a:latin typeface="Times New Roman" panose="02020603050405020304" pitchFamily="18" charset="0"/>
                <a:cs typeface="Times New Roman" panose="02020603050405020304" pitchFamily="18" charset="0"/>
              </a:rPr>
              <a:t> texts (Ula and Jan)</a:t>
            </a:r>
          </a:p>
          <a:p>
            <a:pPr marL="0" indent="0">
              <a:buNone/>
            </a:pPr>
            <a:endParaRPr lang="en-GB" sz="1800" dirty="0">
              <a:solidFill>
                <a:srgbClr val="000000"/>
              </a:solidFill>
              <a:latin typeface="Times New Roman" panose="02020603050405020304" pitchFamily="18" charset="0"/>
              <a:cs typeface="Times New Roman" panose="02020603050405020304" pitchFamily="18" charset="0"/>
            </a:endParaRPr>
          </a:p>
          <a:p>
            <a:pPr marL="0" indent="0">
              <a:buNone/>
            </a:pPr>
            <a:r>
              <a:rPr lang="en-GB" sz="1800" b="1" i="0" u="none" strike="noStrike" dirty="0">
                <a:solidFill>
                  <a:srgbClr val="000000"/>
                </a:solidFill>
                <a:effectLst/>
                <a:latin typeface="Times New Roman" panose="02020603050405020304" pitchFamily="18" charset="0"/>
                <a:cs typeface="Times New Roman" panose="02020603050405020304" pitchFamily="18" charset="0"/>
              </a:rPr>
              <a:t>Syllabus:</a:t>
            </a:r>
          </a:p>
          <a:p>
            <a:pPr marL="0" indent="0">
              <a:buNone/>
            </a:pPr>
            <a:r>
              <a:rPr lang="pl-PL" sz="1900" dirty="0">
                <a:latin typeface="Times New Roman" panose="02020603050405020304" pitchFamily="18" charset="0"/>
                <a:cs typeface="Times New Roman" panose="02020603050405020304" pitchFamily="18" charset="0"/>
                <a:hlinkClick r:id="rId2"/>
              </a:rPr>
              <a:t>https://docs.google.com/document/d/1AZzwoFPay-ctCd8qO-uHdXwfgZyf8EWR0CSpRGkpgkc/edit</a:t>
            </a:r>
            <a:r>
              <a:rPr lang="en-GB" sz="1900" dirty="0">
                <a:solidFill>
                  <a:srgbClr val="000000"/>
                </a:solidFill>
                <a:latin typeface="Times New Roman" panose="02020603050405020304" pitchFamily="18" charset="0"/>
                <a:cs typeface="Times New Roman" panose="02020603050405020304" pitchFamily="18" charset="0"/>
              </a:rPr>
              <a:t> </a:t>
            </a:r>
            <a:endParaRPr lang="en-GB" sz="190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pl-PL" sz="1900" b="1" dirty="0">
                <a:latin typeface="Times New Roman" panose="02020603050405020304" pitchFamily="18" charset="0"/>
                <a:cs typeface="Times New Roman" panose="02020603050405020304" pitchFamily="18" charset="0"/>
              </a:rPr>
              <a:t>Reading materials:</a:t>
            </a:r>
          </a:p>
          <a:p>
            <a:pPr marL="0" indent="0">
              <a:buNone/>
            </a:pPr>
            <a:r>
              <a:rPr lang="pl-PL" sz="1900" dirty="0">
                <a:latin typeface="Times New Roman" panose="02020603050405020304" pitchFamily="18" charset="0"/>
                <a:cs typeface="Times New Roman" panose="02020603050405020304" pitchFamily="18" charset="0"/>
                <a:hlinkClick r:id="rId3"/>
              </a:rPr>
              <a:t>https://drive.google.com/drive/folders/1fP24M3rs0raXupu6qz_c3MwwtraPXR8J?usp=sharing</a:t>
            </a:r>
            <a:r>
              <a:rPr lang="pl-PL" sz="1900" dirty="0">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957CE1E3-9B2C-999D-5E0E-49B8EC606FB0}"/>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09C094D9-5C72-7C56-FAD8-17C26DD160AB}"/>
              </a:ext>
            </a:extLst>
          </p:cNvPr>
          <p:cNvSpPr>
            <a:spLocks noGrp="1"/>
          </p:cNvSpPr>
          <p:nvPr>
            <p:ph type="sldNum" sz="quarter" idx="12"/>
          </p:nvPr>
        </p:nvSpPr>
        <p:spPr/>
        <p:txBody>
          <a:bodyPr/>
          <a:lstStyle/>
          <a:p>
            <a:fld id="{41494FE2-1E21-174A-A104-96F1707FE28E}" type="slidenum">
              <a:rPr lang="pl-PL" smtClean="0"/>
              <a:t>2</a:t>
            </a:fld>
            <a:endParaRPr lang="pl-PL"/>
          </a:p>
        </p:txBody>
      </p:sp>
    </p:spTree>
    <p:extLst>
      <p:ext uri="{BB962C8B-B14F-4D97-AF65-F5344CB8AC3E}">
        <p14:creationId xmlns:p14="http://schemas.microsoft.com/office/powerpoint/2010/main" val="355279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375BE-1984-6154-92B9-2D2433400BC6}"/>
              </a:ext>
            </a:extLst>
          </p:cNvPr>
          <p:cNvSpPr>
            <a:spLocks noGrp="1"/>
          </p:cNvSpPr>
          <p:nvPr>
            <p:ph type="title"/>
          </p:nvPr>
        </p:nvSpPr>
        <p:spPr>
          <a:xfrm>
            <a:off x="1156851" y="637762"/>
            <a:ext cx="9888496" cy="900131"/>
          </a:xfrm>
        </p:spPr>
        <p:txBody>
          <a:bodyPr anchor="t">
            <a:normAutofit/>
          </a:bodyPr>
          <a:lstStyle/>
          <a:p>
            <a:r>
              <a:rPr lang="pl-PL" sz="4000" dirty="0">
                <a:solidFill>
                  <a:schemeClr val="bg1"/>
                </a:solidFill>
              </a:rPr>
              <a:t>The  role of Holocaust </a:t>
            </a:r>
            <a:r>
              <a:rPr lang="pl-PL" sz="4000" dirty="0" err="1">
                <a:solidFill>
                  <a:schemeClr val="bg1"/>
                </a:solidFill>
              </a:rPr>
              <a:t>literature</a:t>
            </a:r>
            <a:r>
              <a:rPr lang="pl-PL" sz="4000" dirty="0">
                <a:solidFill>
                  <a:schemeClr val="bg1"/>
                </a:solidFill>
              </a:rPr>
              <a:t>: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83C836-7F8D-AF7F-7A8D-4E507F5237A6}"/>
              </a:ext>
            </a:extLst>
          </p:cNvPr>
          <p:cNvSpPr>
            <a:spLocks noGrp="1"/>
          </p:cNvSpPr>
          <p:nvPr>
            <p:ph idx="1"/>
          </p:nvPr>
        </p:nvSpPr>
        <p:spPr>
          <a:xfrm>
            <a:off x="1155548" y="2217343"/>
            <a:ext cx="9880893" cy="3959619"/>
          </a:xfrm>
        </p:spPr>
        <p:txBody>
          <a:bodyPr>
            <a:normAutofit/>
          </a:bodyPr>
          <a:lstStyle/>
          <a:p>
            <a:pPr marL="0" indent="0">
              <a:buNone/>
            </a:pPr>
            <a:r>
              <a:rPr lang="en-GB" sz="2200" dirty="0">
                <a:effectLst/>
                <a:latin typeface="TimesNewRomanPSMT"/>
              </a:rPr>
              <a:t>I wrote </a:t>
            </a:r>
            <a:r>
              <a:rPr lang="en-GB" sz="2200" i="1" dirty="0">
                <a:effectLst/>
                <a:latin typeface="TimesNewRomanPS"/>
              </a:rPr>
              <a:t>The Tree of Life </a:t>
            </a:r>
            <a:r>
              <a:rPr lang="en-GB" sz="2200" dirty="0">
                <a:effectLst/>
                <a:latin typeface="TimesNewRomanPSMT"/>
              </a:rPr>
              <a:t>in the hope that I might bring the next generations a little closer to the awareness of what it means to have survived the Holocaust. I bore witness in the belief that there is no future for mankind if it refuses to face itself in the mirror of the Holocaust, disturbing and horrifying though that mirror might be. It is a mirror that tells us that man is not the most beautiful and noble of God’s creatures, but the most tragic. It tells us that man’s potential for aggression and evil, for hating others and for self-hatred, for committing suicide through acts of homicide and genocide may lead to his own eradication from the face of the earth. Moreover, if we forget the Holocaust, we deprive ourselves of the knowledge of the human soul, with its hidden recesses of love and care, of dignity and courage, for those were in fact the qualities which the humiliated, spat upon, doomed Jews displayed every day of the tortured lives they led between the barbed wire fences of the ghetto. (p. 43)</a:t>
            </a:r>
            <a:endParaRPr lang="en-GB" sz="2200" dirty="0"/>
          </a:p>
          <a:p>
            <a:pPr marL="0" indent="0">
              <a:buNone/>
            </a:pPr>
            <a:endParaRPr lang="pl-PL" sz="2200" dirty="0"/>
          </a:p>
        </p:txBody>
      </p:sp>
      <p:sp>
        <p:nvSpPr>
          <p:cNvPr id="4" name="Footer Placeholder 3">
            <a:extLst>
              <a:ext uri="{FF2B5EF4-FFF2-40B4-BE49-F238E27FC236}">
                <a16:creationId xmlns:a16="http://schemas.microsoft.com/office/drawing/2014/main" id="{5195FC2D-9B6B-C6D3-EA0A-E1D6B23FC0A4}"/>
              </a:ext>
            </a:extLst>
          </p:cNvPr>
          <p:cNvSpPr>
            <a:spLocks noGrp="1"/>
          </p:cNvSpPr>
          <p:nvPr>
            <p:ph type="ftr" sz="quarter" idx="11"/>
          </p:nvPr>
        </p:nvSpPr>
        <p:spPr/>
        <p:txBody>
          <a:bodyPr/>
          <a:lstStyle/>
          <a:p>
            <a:r>
              <a:rPr lang="pl-PL"/>
              <a:t>Paideia Chava Rosenfarb 1</a:t>
            </a:r>
          </a:p>
        </p:txBody>
      </p:sp>
      <p:sp>
        <p:nvSpPr>
          <p:cNvPr id="5" name="Slide Number Placeholder 4">
            <a:extLst>
              <a:ext uri="{FF2B5EF4-FFF2-40B4-BE49-F238E27FC236}">
                <a16:creationId xmlns:a16="http://schemas.microsoft.com/office/drawing/2014/main" id="{DA20A666-C464-54A3-6160-C5FDCD288065}"/>
              </a:ext>
            </a:extLst>
          </p:cNvPr>
          <p:cNvSpPr>
            <a:spLocks noGrp="1"/>
          </p:cNvSpPr>
          <p:nvPr>
            <p:ph type="sldNum" sz="quarter" idx="12"/>
          </p:nvPr>
        </p:nvSpPr>
        <p:spPr/>
        <p:txBody>
          <a:bodyPr/>
          <a:lstStyle/>
          <a:p>
            <a:fld id="{41494FE2-1E21-174A-A104-96F1707FE28E}" type="slidenum">
              <a:rPr lang="pl-PL" smtClean="0"/>
              <a:t>20</a:t>
            </a:fld>
            <a:endParaRPr lang="pl-PL"/>
          </a:p>
        </p:txBody>
      </p:sp>
    </p:spTree>
    <p:extLst>
      <p:ext uri="{BB962C8B-B14F-4D97-AF65-F5344CB8AC3E}">
        <p14:creationId xmlns:p14="http://schemas.microsoft.com/office/powerpoint/2010/main" val="108013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068B-1C2D-1546-47C4-1B021719D73C}"/>
              </a:ext>
            </a:extLst>
          </p:cNvPr>
          <p:cNvSpPr>
            <a:spLocks noGrp="1"/>
          </p:cNvSpPr>
          <p:nvPr>
            <p:ph type="title"/>
          </p:nvPr>
        </p:nvSpPr>
        <p:spPr/>
        <p:txBody>
          <a:bodyPr/>
          <a:lstStyle/>
          <a:p>
            <a:r>
              <a:rPr lang="pl-PL" dirty="0" err="1"/>
              <a:t>Meetings</a:t>
            </a:r>
            <a:r>
              <a:rPr lang="pl-PL" dirty="0"/>
              <a:t>: </a:t>
            </a:r>
            <a:r>
              <a:rPr lang="pl-PL" dirty="0" err="1"/>
              <a:t>short</a:t>
            </a:r>
            <a:r>
              <a:rPr lang="pl-PL" dirty="0"/>
              <a:t> </a:t>
            </a:r>
            <a:r>
              <a:rPr lang="pl-PL" dirty="0" err="1"/>
              <a:t>stories</a:t>
            </a:r>
            <a:r>
              <a:rPr lang="pl-PL" dirty="0"/>
              <a:t> and </a:t>
            </a:r>
            <a:r>
              <a:rPr lang="pl-PL" dirty="0" err="1"/>
              <a:t>essays</a:t>
            </a:r>
            <a:r>
              <a:rPr lang="pl-PL" dirty="0"/>
              <a:t> </a:t>
            </a:r>
          </a:p>
        </p:txBody>
      </p:sp>
      <p:graphicFrame>
        <p:nvGraphicFramePr>
          <p:cNvPr id="7" name="Content Placeholder 2">
            <a:extLst>
              <a:ext uri="{FF2B5EF4-FFF2-40B4-BE49-F238E27FC236}">
                <a16:creationId xmlns:a16="http://schemas.microsoft.com/office/drawing/2014/main" id="{C2FC055D-9CB2-66B3-F9C6-FE6AFBBCFF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40C9937-98EE-B27E-C170-F1B2B1BB8305}"/>
              </a:ext>
            </a:extLst>
          </p:cNvPr>
          <p:cNvSpPr>
            <a:spLocks noGrp="1"/>
          </p:cNvSpPr>
          <p:nvPr>
            <p:ph type="ftr" sz="quarter" idx="11"/>
          </p:nvPr>
        </p:nvSpPr>
        <p:spPr/>
        <p:txBody>
          <a:bodyPr/>
          <a:lstStyle/>
          <a:p>
            <a:r>
              <a:rPr lang="pl-PL" dirty="0" err="1"/>
              <a:t>Paideia</a:t>
            </a:r>
            <a:r>
              <a:rPr lang="pl-PL" dirty="0"/>
              <a:t> </a:t>
            </a:r>
            <a:r>
              <a:rPr lang="pl-PL" dirty="0" err="1"/>
              <a:t>Chava</a:t>
            </a:r>
            <a:r>
              <a:rPr lang="pl-PL" dirty="0"/>
              <a:t> </a:t>
            </a:r>
            <a:r>
              <a:rPr lang="pl-PL" dirty="0" err="1"/>
              <a:t>Rosenfarb</a:t>
            </a:r>
            <a:r>
              <a:rPr lang="pl-PL" dirty="0"/>
              <a:t> 1</a:t>
            </a:r>
          </a:p>
        </p:txBody>
      </p:sp>
      <p:sp>
        <p:nvSpPr>
          <p:cNvPr id="5" name="Slide Number Placeholder 4">
            <a:extLst>
              <a:ext uri="{FF2B5EF4-FFF2-40B4-BE49-F238E27FC236}">
                <a16:creationId xmlns:a16="http://schemas.microsoft.com/office/drawing/2014/main" id="{09E45A6B-9D47-5136-618A-D392DE8C140D}"/>
              </a:ext>
            </a:extLst>
          </p:cNvPr>
          <p:cNvSpPr>
            <a:spLocks noGrp="1"/>
          </p:cNvSpPr>
          <p:nvPr>
            <p:ph type="sldNum" sz="quarter" idx="12"/>
          </p:nvPr>
        </p:nvSpPr>
        <p:spPr/>
        <p:txBody>
          <a:bodyPr/>
          <a:lstStyle/>
          <a:p>
            <a:fld id="{41494FE2-1E21-174A-A104-96F1707FE28E}" type="slidenum">
              <a:rPr lang="pl-PL" smtClean="0"/>
              <a:t>3</a:t>
            </a:fld>
            <a:endParaRPr lang="pl-PL"/>
          </a:p>
        </p:txBody>
      </p:sp>
    </p:spTree>
    <p:extLst>
      <p:ext uri="{BB962C8B-B14F-4D97-AF65-F5344CB8AC3E}">
        <p14:creationId xmlns:p14="http://schemas.microsoft.com/office/powerpoint/2010/main" val="156763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7BB347E-E869-B55C-3A6F-212350C29432}"/>
              </a:ext>
            </a:extLst>
          </p:cNvPr>
          <p:cNvSpPr>
            <a:spLocks noGrp="1"/>
          </p:cNvSpPr>
          <p:nvPr>
            <p:ph type="title"/>
          </p:nvPr>
        </p:nvSpPr>
        <p:spPr>
          <a:xfrm>
            <a:off x="1331088" y="565739"/>
            <a:ext cx="9745883" cy="1124949"/>
          </a:xfrm>
        </p:spPr>
        <p:txBody>
          <a:bodyPr vert="horz" lIns="91440" tIns="45720" rIns="91440" bIns="45720" rtlCol="0" anchor="ctr">
            <a:normAutofit/>
          </a:bodyPr>
          <a:lstStyle/>
          <a:p>
            <a:r>
              <a:rPr lang="en-US" kern="1200">
                <a:solidFill>
                  <a:schemeClr val="bg1"/>
                </a:solidFill>
                <a:latin typeface="+mj-lt"/>
                <a:ea typeface="+mj-ea"/>
                <a:cs typeface="+mj-cs"/>
              </a:rPr>
              <a:t>Literature:</a:t>
            </a:r>
          </a:p>
        </p:txBody>
      </p:sp>
      <p:sp>
        <p:nvSpPr>
          <p:cNvPr id="21" name="Freeform: Shape 20">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3" name="Freeform: Shape 22">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DF5F783-76FC-9B67-894D-AA48A5679743}"/>
              </a:ext>
            </a:extLst>
          </p:cNvPr>
          <p:cNvSpPr>
            <a:spLocks/>
          </p:cNvSpPr>
          <p:nvPr/>
        </p:nvSpPr>
        <p:spPr>
          <a:xfrm>
            <a:off x="2715853" y="2425605"/>
            <a:ext cx="3450152" cy="551132"/>
          </a:xfrm>
          <a:prstGeom prst="rect">
            <a:avLst/>
          </a:prstGeom>
        </p:spPr>
        <p:txBody>
          <a:bodyPr>
            <a:normAutofit/>
          </a:bodyPr>
          <a:lstStyle/>
          <a:p>
            <a:pPr defTabSz="603504">
              <a:spcAft>
                <a:spcPts val="600"/>
              </a:spcAft>
            </a:pPr>
            <a:r>
              <a:rPr lang="pl-PL" sz="1188" kern="1200">
                <a:solidFill>
                  <a:schemeClr val="tx1"/>
                </a:solidFill>
                <a:latin typeface="+mn-lt"/>
                <a:ea typeface="+mn-ea"/>
                <a:cs typeface="+mn-cs"/>
              </a:rPr>
              <a:t> </a:t>
            </a:r>
            <a:r>
              <a:rPr lang="pl-PL" sz="1188" i="1" kern="1200">
                <a:solidFill>
                  <a:schemeClr val="tx1"/>
                </a:solidFill>
                <a:latin typeface="+mn-lt"/>
                <a:ea typeface="+mn-ea"/>
                <a:cs typeface="+mn-cs"/>
              </a:rPr>
              <a:t>Land of the Postscript. The </a:t>
            </a:r>
            <a:r>
              <a:rPr lang="pl-PL" sz="1188" i="1" kern="1200" err="1">
                <a:solidFill>
                  <a:schemeClr val="tx1"/>
                </a:solidFill>
                <a:latin typeface="+mn-lt"/>
                <a:ea typeface="+mn-ea"/>
                <a:cs typeface="+mn-cs"/>
              </a:rPr>
              <a:t>Completed</a:t>
            </a:r>
            <a:r>
              <a:rPr lang="pl-PL" sz="1188" i="1" kern="1200">
                <a:solidFill>
                  <a:schemeClr val="tx1"/>
                </a:solidFill>
                <a:latin typeface="+mn-lt"/>
                <a:ea typeface="+mn-ea"/>
                <a:cs typeface="+mn-cs"/>
              </a:rPr>
              <a:t> </a:t>
            </a:r>
            <a:r>
              <a:rPr lang="pl-PL" sz="1188" i="1" kern="1200" err="1">
                <a:solidFill>
                  <a:schemeClr val="tx1"/>
                </a:solidFill>
                <a:latin typeface="+mn-lt"/>
                <a:ea typeface="+mn-ea"/>
                <a:cs typeface="+mn-cs"/>
              </a:rPr>
              <a:t>Short</a:t>
            </a:r>
            <a:r>
              <a:rPr lang="pl-PL" sz="1188" i="1" kern="1200">
                <a:solidFill>
                  <a:schemeClr val="tx1"/>
                </a:solidFill>
                <a:latin typeface="+mn-lt"/>
                <a:ea typeface="+mn-ea"/>
                <a:cs typeface="+mn-cs"/>
              </a:rPr>
              <a:t> </a:t>
            </a:r>
            <a:r>
              <a:rPr lang="pl-PL" sz="1188" i="1" kern="1200" err="1">
                <a:solidFill>
                  <a:schemeClr val="tx1"/>
                </a:solidFill>
                <a:latin typeface="+mn-lt"/>
                <a:ea typeface="+mn-ea"/>
                <a:cs typeface="+mn-cs"/>
              </a:rPr>
              <a:t>Stories</a:t>
            </a:r>
            <a:r>
              <a:rPr lang="pl-PL" sz="1188" i="1" kern="1200">
                <a:solidFill>
                  <a:schemeClr val="tx1"/>
                </a:solidFill>
                <a:latin typeface="+mn-lt"/>
                <a:ea typeface="+mn-ea"/>
                <a:cs typeface="+mn-cs"/>
              </a:rPr>
              <a:t> of </a:t>
            </a:r>
            <a:r>
              <a:rPr lang="pl-PL" sz="1188" i="1" kern="1200" err="1">
                <a:solidFill>
                  <a:schemeClr val="tx1"/>
                </a:solidFill>
                <a:latin typeface="+mn-lt"/>
                <a:ea typeface="+mn-ea"/>
                <a:cs typeface="+mn-cs"/>
              </a:rPr>
              <a:t>Chava</a:t>
            </a:r>
            <a:r>
              <a:rPr lang="pl-PL" sz="1188" i="1" kern="1200">
                <a:solidFill>
                  <a:schemeClr val="tx1"/>
                </a:solidFill>
                <a:latin typeface="+mn-lt"/>
                <a:ea typeface="+mn-ea"/>
                <a:cs typeface="+mn-cs"/>
              </a:rPr>
              <a:t> </a:t>
            </a:r>
            <a:r>
              <a:rPr lang="pl-PL" sz="1188" i="1" kern="1200" err="1">
                <a:solidFill>
                  <a:schemeClr val="tx1"/>
                </a:solidFill>
                <a:latin typeface="+mn-lt"/>
                <a:ea typeface="+mn-ea"/>
                <a:cs typeface="+mn-cs"/>
              </a:rPr>
              <a:t>Rosenfarb</a:t>
            </a:r>
            <a:r>
              <a:rPr lang="pl-PL" sz="1188" i="1" kern="1200">
                <a:solidFill>
                  <a:schemeClr val="tx1"/>
                </a:solidFill>
                <a:latin typeface="+mn-lt"/>
                <a:ea typeface="+mn-ea"/>
                <a:cs typeface="+mn-cs"/>
              </a:rPr>
              <a:t> </a:t>
            </a:r>
            <a:r>
              <a:rPr lang="pl-PL" sz="1188" kern="1200">
                <a:solidFill>
                  <a:schemeClr val="tx1"/>
                </a:solidFill>
                <a:latin typeface="+mn-lt"/>
                <a:ea typeface="+mn-ea"/>
                <a:cs typeface="+mn-cs"/>
              </a:rPr>
              <a:t>(2023)</a:t>
            </a:r>
            <a:endParaRPr lang="pl-PL" b="0"/>
          </a:p>
        </p:txBody>
      </p:sp>
      <p:pic>
        <p:nvPicPr>
          <p:cNvPr id="12" name="Content Placeholder 11" descr="A book cover of a city street&#10;&#10;Description automatically generated">
            <a:extLst>
              <a:ext uri="{FF2B5EF4-FFF2-40B4-BE49-F238E27FC236}">
                <a16:creationId xmlns:a16="http://schemas.microsoft.com/office/drawing/2014/main" id="{28AF546B-0BAF-9845-00A5-DBF868B4174F}"/>
              </a:ext>
            </a:extLst>
          </p:cNvPr>
          <p:cNvPicPr>
            <a:picLocks noChangeAspect="1"/>
          </p:cNvPicPr>
          <p:nvPr/>
        </p:nvPicPr>
        <p:blipFill>
          <a:blip r:embed="rId2"/>
          <a:stretch>
            <a:fillRect/>
          </a:stretch>
        </p:blipFill>
        <p:spPr>
          <a:xfrm>
            <a:off x="2697535" y="3069124"/>
            <a:ext cx="1710493" cy="2575137"/>
          </a:xfrm>
          <a:prstGeom prst="rect">
            <a:avLst/>
          </a:prstGeom>
        </p:spPr>
      </p:pic>
      <p:sp>
        <p:nvSpPr>
          <p:cNvPr id="9" name="Text Placeholder 8">
            <a:extLst>
              <a:ext uri="{FF2B5EF4-FFF2-40B4-BE49-F238E27FC236}">
                <a16:creationId xmlns:a16="http://schemas.microsoft.com/office/drawing/2014/main" id="{6718C475-EEE6-C702-FAE8-3599039C9582}"/>
              </a:ext>
            </a:extLst>
          </p:cNvPr>
          <p:cNvSpPr>
            <a:spLocks/>
          </p:cNvSpPr>
          <p:nvPr/>
        </p:nvSpPr>
        <p:spPr>
          <a:xfrm>
            <a:off x="6282815" y="2425605"/>
            <a:ext cx="3467144" cy="551132"/>
          </a:xfrm>
          <a:prstGeom prst="rect">
            <a:avLst/>
          </a:prstGeom>
        </p:spPr>
        <p:txBody>
          <a:bodyPr>
            <a:normAutofit/>
          </a:bodyPr>
          <a:lstStyle/>
          <a:p>
            <a:pPr defTabSz="603504">
              <a:spcAft>
                <a:spcPts val="600"/>
              </a:spcAft>
            </a:pPr>
            <a:r>
              <a:rPr lang="pl-PL" sz="1188" i="1" kern="1200" err="1">
                <a:solidFill>
                  <a:schemeClr val="tx1"/>
                </a:solidFill>
                <a:latin typeface="+mn-lt"/>
                <a:ea typeface="+mn-ea"/>
                <a:cs typeface="+mn-cs"/>
              </a:rPr>
              <a:t>Confessions</a:t>
            </a:r>
            <a:r>
              <a:rPr lang="pl-PL" sz="1188" i="1" kern="1200">
                <a:solidFill>
                  <a:schemeClr val="tx1"/>
                </a:solidFill>
                <a:latin typeface="+mn-lt"/>
                <a:ea typeface="+mn-ea"/>
                <a:cs typeface="+mn-cs"/>
              </a:rPr>
              <a:t> of a </a:t>
            </a:r>
            <a:r>
              <a:rPr lang="pl-PL" sz="1188" i="1" kern="1200" err="1">
                <a:solidFill>
                  <a:schemeClr val="tx1"/>
                </a:solidFill>
                <a:latin typeface="+mn-lt"/>
                <a:ea typeface="+mn-ea"/>
                <a:cs typeface="+mn-cs"/>
              </a:rPr>
              <a:t>Yiddish</a:t>
            </a:r>
            <a:r>
              <a:rPr lang="pl-PL" sz="1188" i="1" kern="1200">
                <a:solidFill>
                  <a:schemeClr val="tx1"/>
                </a:solidFill>
                <a:latin typeface="+mn-lt"/>
                <a:ea typeface="+mn-ea"/>
                <a:cs typeface="+mn-cs"/>
              </a:rPr>
              <a:t> Writer and </a:t>
            </a:r>
            <a:r>
              <a:rPr lang="pl-PL" sz="1188" i="1" kern="1200" err="1">
                <a:solidFill>
                  <a:schemeClr val="tx1"/>
                </a:solidFill>
                <a:latin typeface="+mn-lt"/>
                <a:ea typeface="+mn-ea"/>
                <a:cs typeface="+mn-cs"/>
              </a:rPr>
              <a:t>Other</a:t>
            </a:r>
            <a:r>
              <a:rPr lang="pl-PL" sz="1188" i="1" kern="1200">
                <a:solidFill>
                  <a:schemeClr val="tx1"/>
                </a:solidFill>
                <a:latin typeface="+mn-lt"/>
                <a:ea typeface="+mn-ea"/>
                <a:cs typeface="+mn-cs"/>
              </a:rPr>
              <a:t> </a:t>
            </a:r>
            <a:r>
              <a:rPr lang="pl-PL" sz="1188" i="1" kern="1200" err="1">
                <a:solidFill>
                  <a:schemeClr val="tx1"/>
                </a:solidFill>
                <a:latin typeface="+mn-lt"/>
                <a:ea typeface="+mn-ea"/>
                <a:cs typeface="+mn-cs"/>
              </a:rPr>
              <a:t>Essays</a:t>
            </a:r>
            <a:r>
              <a:rPr lang="pl-PL" sz="1188" i="1" kern="1200">
                <a:solidFill>
                  <a:schemeClr val="tx1"/>
                </a:solidFill>
                <a:latin typeface="+mn-lt"/>
                <a:ea typeface="+mn-ea"/>
                <a:cs typeface="+mn-cs"/>
              </a:rPr>
              <a:t> (2019)</a:t>
            </a:r>
            <a:endParaRPr lang="pl-PL" b="0" i="1"/>
          </a:p>
        </p:txBody>
      </p:sp>
      <p:pic>
        <p:nvPicPr>
          <p:cNvPr id="14" name="Content Placeholder 13" descr="A close-up of a person&#10;&#10;Description automatically generated">
            <a:extLst>
              <a:ext uri="{FF2B5EF4-FFF2-40B4-BE49-F238E27FC236}">
                <a16:creationId xmlns:a16="http://schemas.microsoft.com/office/drawing/2014/main" id="{49EAB6C6-244C-A063-DB41-80D320EB2587}"/>
              </a:ext>
            </a:extLst>
          </p:cNvPr>
          <p:cNvPicPr>
            <a:picLocks noChangeAspect="1"/>
          </p:cNvPicPr>
          <p:nvPr/>
        </p:nvPicPr>
        <p:blipFill>
          <a:blip r:embed="rId3"/>
          <a:stretch>
            <a:fillRect/>
          </a:stretch>
        </p:blipFill>
        <p:spPr>
          <a:xfrm>
            <a:off x="8649833" y="2976737"/>
            <a:ext cx="1834170" cy="2761332"/>
          </a:xfrm>
          <a:prstGeom prst="rect">
            <a:avLst/>
          </a:prstGeom>
        </p:spPr>
      </p:pic>
      <p:sp>
        <p:nvSpPr>
          <p:cNvPr id="4" name="Footer Placeholder 3">
            <a:extLst>
              <a:ext uri="{FF2B5EF4-FFF2-40B4-BE49-F238E27FC236}">
                <a16:creationId xmlns:a16="http://schemas.microsoft.com/office/drawing/2014/main" id="{67DE5327-B8D9-D79D-6100-43E61AE57DA5}"/>
              </a:ext>
            </a:extLst>
          </p:cNvPr>
          <p:cNvSpPr>
            <a:spLocks/>
          </p:cNvSpPr>
          <p:nvPr/>
        </p:nvSpPr>
        <p:spPr>
          <a:xfrm>
            <a:off x="4855605" y="5552936"/>
            <a:ext cx="2752476" cy="244240"/>
          </a:xfrm>
          <a:prstGeom prst="rect">
            <a:avLst/>
          </a:prstGeom>
        </p:spPr>
        <p:txBody>
          <a:bodyPr/>
          <a:lstStyle/>
          <a:p>
            <a:pPr defTabSz="603504">
              <a:spcAft>
                <a:spcPts val="600"/>
              </a:spcAft>
            </a:pPr>
            <a:r>
              <a:rPr lang="pl-PL" sz="1188" kern="1200">
                <a:solidFill>
                  <a:schemeClr val="tx1"/>
                </a:solidFill>
                <a:latin typeface="+mn-lt"/>
                <a:ea typeface="+mn-ea"/>
                <a:cs typeface="+mn-cs"/>
              </a:rPr>
              <a:t>Paideia Chava Rosenfarb 1</a:t>
            </a:r>
            <a:endParaRPr lang="pl-PL"/>
          </a:p>
        </p:txBody>
      </p:sp>
      <p:sp>
        <p:nvSpPr>
          <p:cNvPr id="5" name="Slide Number Placeholder 4">
            <a:extLst>
              <a:ext uri="{FF2B5EF4-FFF2-40B4-BE49-F238E27FC236}">
                <a16:creationId xmlns:a16="http://schemas.microsoft.com/office/drawing/2014/main" id="{C7C6F16E-C705-5935-80CA-040539510370}"/>
              </a:ext>
            </a:extLst>
          </p:cNvPr>
          <p:cNvSpPr>
            <a:spLocks/>
          </p:cNvSpPr>
          <p:nvPr/>
        </p:nvSpPr>
        <p:spPr>
          <a:xfrm>
            <a:off x="7913913" y="5552936"/>
            <a:ext cx="1834984" cy="244240"/>
          </a:xfrm>
          <a:prstGeom prst="rect">
            <a:avLst/>
          </a:prstGeom>
        </p:spPr>
        <p:txBody>
          <a:bodyPr/>
          <a:lstStyle/>
          <a:p>
            <a:pPr defTabSz="603504">
              <a:spcAft>
                <a:spcPts val="600"/>
              </a:spcAft>
            </a:pPr>
            <a:fld id="{41494FE2-1E21-174A-A104-96F1707FE28E}" type="slidenum">
              <a:rPr lang="pl-PL" sz="1188" kern="1200">
                <a:solidFill>
                  <a:schemeClr val="tx1"/>
                </a:solidFill>
                <a:latin typeface="+mn-lt"/>
                <a:ea typeface="+mn-ea"/>
                <a:cs typeface="+mn-cs"/>
              </a:rPr>
              <a:pPr defTabSz="603504">
                <a:spcAft>
                  <a:spcPts val="600"/>
                </a:spcAft>
              </a:pPr>
              <a:t>4</a:t>
            </a:fld>
            <a:endParaRPr lang="pl-PL"/>
          </a:p>
        </p:txBody>
      </p:sp>
      <p:sp>
        <p:nvSpPr>
          <p:cNvPr id="15" name="Footer Placeholder 14">
            <a:extLst>
              <a:ext uri="{FF2B5EF4-FFF2-40B4-BE49-F238E27FC236}">
                <a16:creationId xmlns:a16="http://schemas.microsoft.com/office/drawing/2014/main" id="{B67C686C-88E5-3FA6-C05C-3AE5E61468CD}"/>
              </a:ext>
            </a:extLst>
          </p:cNvPr>
          <p:cNvSpPr>
            <a:spLocks noGrp="1"/>
          </p:cNvSpPr>
          <p:nvPr>
            <p:ph type="ftr" sz="quarter" idx="11"/>
          </p:nvPr>
        </p:nvSpPr>
        <p:spPr/>
        <p:txBody>
          <a:bodyPr/>
          <a:lstStyle/>
          <a:p>
            <a:r>
              <a:rPr lang="pl-PL"/>
              <a:t>Paideia Chava Rosenfarb 1</a:t>
            </a:r>
          </a:p>
        </p:txBody>
      </p:sp>
      <p:sp>
        <p:nvSpPr>
          <p:cNvPr id="16" name="Slide Number Placeholder 15">
            <a:extLst>
              <a:ext uri="{FF2B5EF4-FFF2-40B4-BE49-F238E27FC236}">
                <a16:creationId xmlns:a16="http://schemas.microsoft.com/office/drawing/2014/main" id="{76828E2A-2389-8AE5-C940-46EA7BA57559}"/>
              </a:ext>
            </a:extLst>
          </p:cNvPr>
          <p:cNvSpPr>
            <a:spLocks noGrp="1"/>
          </p:cNvSpPr>
          <p:nvPr>
            <p:ph type="sldNum" sz="quarter" idx="12"/>
          </p:nvPr>
        </p:nvSpPr>
        <p:spPr/>
        <p:txBody>
          <a:bodyPr/>
          <a:lstStyle/>
          <a:p>
            <a:fld id="{41494FE2-1E21-174A-A104-96F1707FE28E}" type="slidenum">
              <a:rPr lang="pl-PL" smtClean="0"/>
              <a:t>4</a:t>
            </a:fld>
            <a:endParaRPr lang="pl-PL"/>
          </a:p>
        </p:txBody>
      </p:sp>
    </p:spTree>
    <p:extLst>
      <p:ext uri="{BB962C8B-B14F-4D97-AF65-F5344CB8AC3E}">
        <p14:creationId xmlns:p14="http://schemas.microsoft.com/office/powerpoint/2010/main" val="313842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8B01A61-189D-B28B-097B-0649B82F2FC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Goldie Morgentaler </a:t>
            </a:r>
          </a:p>
        </p:txBody>
      </p:sp>
      <p:pic>
        <p:nvPicPr>
          <p:cNvPr id="11" name="Online Media 10" descr="Confessions of a Yiddish Writer and Other Essays by Chava Rosenfarb">
            <a:hlinkClick r:id="" action="ppaction://media"/>
            <a:extLst>
              <a:ext uri="{FF2B5EF4-FFF2-40B4-BE49-F238E27FC236}">
                <a16:creationId xmlns:a16="http://schemas.microsoft.com/office/drawing/2014/main" id="{A38633E4-88ED-D647-6320-4CC975488C51}"/>
              </a:ext>
            </a:extLst>
          </p:cNvPr>
          <p:cNvPicPr>
            <a:picLocks noGrp="1" noRot="1" noChangeAspect="1"/>
          </p:cNvPicPr>
          <p:nvPr>
            <p:ph idx="1"/>
            <a:videoFile r:link="rId1"/>
          </p:nvPr>
        </p:nvPicPr>
        <p:blipFill>
          <a:blip r:embed="rId3"/>
          <a:stretch>
            <a:fillRect/>
          </a:stretch>
        </p:blipFill>
        <p:spPr>
          <a:xfrm>
            <a:off x="2207328" y="1675227"/>
            <a:ext cx="7777343" cy="4394199"/>
          </a:xfrm>
          <a:prstGeom prst="rect">
            <a:avLst/>
          </a:prstGeom>
        </p:spPr>
      </p:pic>
      <p:sp>
        <p:nvSpPr>
          <p:cNvPr id="7" name="Footer Placeholder 6">
            <a:extLst>
              <a:ext uri="{FF2B5EF4-FFF2-40B4-BE49-F238E27FC236}">
                <a16:creationId xmlns:a16="http://schemas.microsoft.com/office/drawing/2014/main" id="{DD96A750-37B3-381D-6514-ADFCC3A1CEB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Paideia Chava Rosenfarb 1</a:t>
            </a:r>
          </a:p>
        </p:txBody>
      </p:sp>
      <p:sp>
        <p:nvSpPr>
          <p:cNvPr id="8" name="Slide Number Placeholder 7">
            <a:extLst>
              <a:ext uri="{FF2B5EF4-FFF2-40B4-BE49-F238E27FC236}">
                <a16:creationId xmlns:a16="http://schemas.microsoft.com/office/drawing/2014/main" id="{5FFA742E-9040-CA25-6498-DCF0BD9E402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1494FE2-1E21-174A-A104-96F1707FE28E}" type="slidenum">
              <a:rPr lang="en-US" smtClean="0">
                <a:solidFill>
                  <a:schemeClr val="tx1">
                    <a:tint val="75000"/>
                  </a:schemeClr>
                </a:solidFill>
              </a:rPr>
              <a:pPr>
                <a:spcAft>
                  <a:spcPts val="600"/>
                </a:spcAft>
              </a:pPr>
              <a:t>5</a:t>
            </a:fld>
            <a:endParaRPr lang="en-US">
              <a:solidFill>
                <a:schemeClr val="tx1">
                  <a:tint val="75000"/>
                </a:schemeClr>
              </a:solidFill>
            </a:endParaRPr>
          </a:p>
        </p:txBody>
      </p:sp>
      <p:sp>
        <p:nvSpPr>
          <p:cNvPr id="12" name="TextBox 11">
            <a:extLst>
              <a:ext uri="{FF2B5EF4-FFF2-40B4-BE49-F238E27FC236}">
                <a16:creationId xmlns:a16="http://schemas.microsoft.com/office/drawing/2014/main" id="{C98CFAA1-9A11-F9CB-DEE7-EFF0A4454E47}"/>
              </a:ext>
            </a:extLst>
          </p:cNvPr>
          <p:cNvSpPr txBox="1"/>
          <p:nvPr/>
        </p:nvSpPr>
        <p:spPr>
          <a:xfrm>
            <a:off x="10558463" y="3729038"/>
            <a:ext cx="1208994" cy="1754326"/>
          </a:xfrm>
          <a:prstGeom prst="rect">
            <a:avLst/>
          </a:prstGeom>
          <a:noFill/>
        </p:spPr>
        <p:txBody>
          <a:bodyPr wrap="square" rtlCol="0">
            <a:spAutoFit/>
          </a:bodyPr>
          <a:lstStyle/>
          <a:p>
            <a:r>
              <a:rPr lang="pl-PL" dirty="0">
                <a:hlinkClick r:id="rId4"/>
              </a:rPr>
              <a:t>https://www.youtube.com/watch?v=PL_EkIOpaQU</a:t>
            </a:r>
            <a:r>
              <a:rPr lang="pl-PL" dirty="0"/>
              <a:t> </a:t>
            </a:r>
          </a:p>
        </p:txBody>
      </p:sp>
    </p:spTree>
    <p:extLst>
      <p:ext uri="{BB962C8B-B14F-4D97-AF65-F5344CB8AC3E}">
        <p14:creationId xmlns:p14="http://schemas.microsoft.com/office/powerpoint/2010/main" val="143777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om of colourful chairs">
            <a:extLst>
              <a:ext uri="{FF2B5EF4-FFF2-40B4-BE49-F238E27FC236}">
                <a16:creationId xmlns:a16="http://schemas.microsoft.com/office/drawing/2014/main" id="{A47E8BE6-1B8E-84A3-4F03-09C75BD2CF76}"/>
              </a:ext>
            </a:extLst>
          </p:cNvPr>
          <p:cNvPicPr>
            <a:picLocks noChangeAspect="1"/>
          </p:cNvPicPr>
          <p:nvPr/>
        </p:nvPicPr>
        <p:blipFill rotWithShape="1">
          <a:blip r:embed="rId2">
            <a:alphaModFix amt="50000"/>
          </a:blip>
          <a:srcRect t="174" r="-1" b="15535"/>
          <a:stretch/>
        </p:blipFill>
        <p:spPr>
          <a:xfrm>
            <a:off x="20" y="10"/>
            <a:ext cx="12188930" cy="6857990"/>
          </a:xfrm>
          <a:prstGeom prst="rect">
            <a:avLst/>
          </a:prstGeom>
        </p:spPr>
      </p:pic>
      <p:sp>
        <p:nvSpPr>
          <p:cNvPr id="2" name="Title 1">
            <a:extLst>
              <a:ext uri="{FF2B5EF4-FFF2-40B4-BE49-F238E27FC236}">
                <a16:creationId xmlns:a16="http://schemas.microsoft.com/office/drawing/2014/main" id="{1BD6B4D8-5153-7A33-C2A2-8A046D87D041}"/>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Our class</a:t>
            </a: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2CEC09E-AA0B-B304-4487-C06C7DD997B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Paideia Chava Rosenfarb 1</a:t>
            </a:r>
          </a:p>
        </p:txBody>
      </p:sp>
      <p:sp>
        <p:nvSpPr>
          <p:cNvPr id="5" name="Slide Number Placeholder 4">
            <a:extLst>
              <a:ext uri="{FF2B5EF4-FFF2-40B4-BE49-F238E27FC236}">
                <a16:creationId xmlns:a16="http://schemas.microsoft.com/office/drawing/2014/main" id="{CF715278-02FA-DC8E-1999-2AF5D11A0FB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1494FE2-1E21-174A-A104-96F1707FE28E}" type="slidenum">
              <a:rPr lang="en-US" smtClean="0">
                <a:solidFill>
                  <a:srgbClr val="FFFFFF"/>
                </a:solidFill>
                <a:latin typeface="Calibri" panose="020F0502020204030204"/>
              </a:rPr>
              <a:pPr>
                <a:spcAft>
                  <a:spcPts val="600"/>
                </a:spcAft>
                <a:defRPr/>
              </a:pPr>
              <a:t>6</a:t>
            </a:fld>
            <a:endParaRPr lang="en-US">
              <a:solidFill>
                <a:srgbClr val="FFFFFF"/>
              </a:solidFill>
              <a:latin typeface="Calibri" panose="020F0502020204030204"/>
            </a:endParaRPr>
          </a:p>
        </p:txBody>
      </p:sp>
    </p:spTree>
    <p:extLst>
      <p:ext uri="{BB962C8B-B14F-4D97-AF65-F5344CB8AC3E}">
        <p14:creationId xmlns:p14="http://schemas.microsoft.com/office/powerpoint/2010/main" val="82732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ack of magazines on table">
            <a:extLst>
              <a:ext uri="{FF2B5EF4-FFF2-40B4-BE49-F238E27FC236}">
                <a16:creationId xmlns:a16="http://schemas.microsoft.com/office/drawing/2014/main" id="{0FFB7184-E407-0282-C528-DA036FE16269}"/>
              </a:ext>
            </a:extLst>
          </p:cNvPr>
          <p:cNvPicPr>
            <a:picLocks noChangeAspect="1"/>
          </p:cNvPicPr>
          <p:nvPr/>
        </p:nvPicPr>
        <p:blipFill rotWithShape="1">
          <a:blip r:embed="rId2">
            <a:alphaModFix amt="50000"/>
          </a:blip>
          <a:srcRect t="13056" b="2675"/>
          <a:stretch/>
        </p:blipFill>
        <p:spPr>
          <a:xfrm>
            <a:off x="20" y="10"/>
            <a:ext cx="12191980" cy="6857990"/>
          </a:xfrm>
          <a:prstGeom prst="rect">
            <a:avLst/>
          </a:prstGeom>
        </p:spPr>
      </p:pic>
      <p:sp>
        <p:nvSpPr>
          <p:cNvPr id="2" name="Title 1">
            <a:extLst>
              <a:ext uri="{FF2B5EF4-FFF2-40B4-BE49-F238E27FC236}">
                <a16:creationId xmlns:a16="http://schemas.microsoft.com/office/drawing/2014/main" id="{D7213CB8-A09D-AB59-1B81-CF19AEEF9EC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ln w="22225">
                  <a:solidFill>
                    <a:schemeClr val="tx1"/>
                  </a:solidFill>
                  <a:miter lim="800000"/>
                </a:ln>
                <a:solidFill>
                  <a:srgbClr val="FFFFFF"/>
                </a:solidFill>
              </a:rPr>
              <a:t>Introduction: few biographical information</a:t>
            </a:r>
            <a:br>
              <a:rPr lang="en-US" sz="6000">
                <a:ln w="22225">
                  <a:solidFill>
                    <a:schemeClr val="tx1"/>
                  </a:solidFill>
                  <a:miter lim="800000"/>
                </a:ln>
                <a:solidFill>
                  <a:srgbClr val="FFFFFF"/>
                </a:solidFill>
              </a:rPr>
            </a:br>
            <a:r>
              <a:rPr lang="en-US" sz="6000">
                <a:ln w="22225">
                  <a:solidFill>
                    <a:schemeClr val="tx1"/>
                  </a:solidFill>
                  <a:miter lim="800000"/>
                </a:ln>
                <a:solidFill>
                  <a:srgbClr val="FFFFFF"/>
                </a:solidFill>
              </a:rPr>
              <a:t>&amp; Yiddish literary contexts</a:t>
            </a:r>
          </a:p>
        </p:txBody>
      </p:sp>
      <p:sp>
        <p:nvSpPr>
          <p:cNvPr id="4" name="Footer Placeholder 3">
            <a:extLst>
              <a:ext uri="{FF2B5EF4-FFF2-40B4-BE49-F238E27FC236}">
                <a16:creationId xmlns:a16="http://schemas.microsoft.com/office/drawing/2014/main" id="{372B797F-E9DF-2455-C669-CA0CE0E481A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Paideia Chava Rosenfarb 1</a:t>
            </a:r>
          </a:p>
        </p:txBody>
      </p:sp>
      <p:sp>
        <p:nvSpPr>
          <p:cNvPr id="5" name="Slide Number Placeholder 4">
            <a:extLst>
              <a:ext uri="{FF2B5EF4-FFF2-40B4-BE49-F238E27FC236}">
                <a16:creationId xmlns:a16="http://schemas.microsoft.com/office/drawing/2014/main" id="{F26D642F-2ACD-D5D2-B08C-56B6DF90834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1494FE2-1E21-174A-A104-96F1707FE28E}"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Tree>
    <p:extLst>
      <p:ext uri="{BB962C8B-B14F-4D97-AF65-F5344CB8AC3E}">
        <p14:creationId xmlns:p14="http://schemas.microsoft.com/office/powerpoint/2010/main" val="339253635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C392C43-BF76-4DE0-1CE9-BE94CC02C8DC}"/>
              </a:ext>
            </a:extLst>
          </p:cNvPr>
          <p:cNvSpPr>
            <a:spLocks noGrp="1"/>
          </p:cNvSpPr>
          <p:nvPr>
            <p:ph type="title"/>
          </p:nvPr>
        </p:nvSpPr>
        <p:spPr>
          <a:xfrm>
            <a:off x="284206" y="762001"/>
            <a:ext cx="6388444" cy="1708242"/>
          </a:xfrm>
        </p:spPr>
        <p:txBody>
          <a:bodyPr vert="horz" lIns="91440" tIns="45720" rIns="91440" bIns="45720" rtlCol="0" anchor="ctr">
            <a:normAutofit/>
          </a:bodyPr>
          <a:lstStyle/>
          <a:p>
            <a:pPr algn="ctr"/>
            <a:r>
              <a:rPr lang="yi-Hebr" sz="4000" dirty="0">
                <a:latin typeface="Times New Roman" panose="02020603050405020304" pitchFamily="18" charset="0"/>
                <a:cs typeface="Times New Roman" panose="02020603050405020304" pitchFamily="18" charset="0"/>
              </a:rPr>
              <a:t>די באַלאַדע פֿון נעכטיקן װאַלד</a:t>
            </a:r>
            <a:br>
              <a:rPr lang="yi-Hebr" sz="4000" dirty="0">
                <a:latin typeface="Times New Roman" panose="02020603050405020304" pitchFamily="18" charset="0"/>
                <a:cs typeface="Times New Roman" panose="02020603050405020304" pitchFamily="18" charset="0"/>
              </a:rPr>
            </a:br>
            <a:r>
              <a:rPr lang="en-US" sz="1600" dirty="0" err="1">
                <a:latin typeface="+mj-lt"/>
              </a:rPr>
              <a:t>ד</a:t>
            </a:r>
            <a:br>
              <a:rPr lang="yi-Hebr" sz="1600" dirty="0">
                <a:latin typeface="+mj-lt"/>
              </a:rPr>
            </a:br>
            <a:r>
              <a:rPr lang="en-US" sz="4000" dirty="0">
                <a:latin typeface="Times New Roman" panose="02020603050405020304" pitchFamily="18" charset="0"/>
                <a:cs typeface="Times New Roman" panose="02020603050405020304" pitchFamily="18" charset="0"/>
              </a:rPr>
              <a:t>Di ballade fun </a:t>
            </a:r>
            <a:r>
              <a:rPr lang="en-US" sz="4000" dirty="0" err="1">
                <a:latin typeface="Times New Roman" panose="02020603050405020304" pitchFamily="18" charset="0"/>
                <a:cs typeface="Times New Roman" panose="02020603050405020304" pitchFamily="18" charset="0"/>
              </a:rPr>
              <a:t>nekhtikn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vald</a:t>
            </a:r>
            <a:endParaRPr lang="en-US" sz="40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37AE8DE-135C-18BE-B8D5-FB6EF91B5B95}"/>
              </a:ext>
            </a:extLst>
          </p:cNvPr>
          <p:cNvSpPr>
            <a:spLocks noGrp="1"/>
          </p:cNvSpPr>
          <p:nvPr>
            <p:ph sz="half" idx="1"/>
          </p:nvPr>
        </p:nvSpPr>
        <p:spPr>
          <a:xfrm>
            <a:off x="761800" y="2470244"/>
            <a:ext cx="5334197" cy="3769835"/>
          </a:xfrm>
        </p:spPr>
        <p:txBody>
          <a:bodyPr vert="horz" lIns="91440" tIns="45720" rIns="91440" bIns="45720" rtlCol="0" anchor="ctr">
            <a:noAutofit/>
          </a:bodyPr>
          <a:lstStyle/>
          <a:p>
            <a:pPr algn="just" rtl="1">
              <a:lnSpc>
                <a:spcPct val="150000"/>
              </a:lnSpc>
            </a:pPr>
            <a:r>
              <a:rPr lang="yi-Hebr" sz="3600" kern="100" dirty="0">
                <a:effectLst/>
                <a:latin typeface="Calibri" panose="020F0502020204030204" pitchFamily="34" charset="0"/>
                <a:ea typeface="Calibri" panose="020F0502020204030204" pitchFamily="34" charset="0"/>
                <a:cs typeface="Times New Roman" panose="02020603050405020304" pitchFamily="18" charset="0"/>
              </a:rPr>
              <a:t>װער װעט זײ בעסער פארשטײן, די לידער מײנע, װי דו, זשעניאַ?</a:t>
            </a:r>
            <a:endParaRPr lang="en-SE" sz="36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3600" dirty="0">
              <a:effectLst/>
              <a:latin typeface="Times New Roman" panose="02020603050405020304" pitchFamily="18" charset="0"/>
              <a:ea typeface="Calibri" panose="020F0502020204030204" pitchFamily="34" charset="0"/>
            </a:endParaRPr>
          </a:p>
          <a:p>
            <a:r>
              <a:rPr lang="en-GB" sz="3600" dirty="0">
                <a:effectLst/>
                <a:latin typeface="Times New Roman" panose="02020603050405020304" pitchFamily="18" charset="0"/>
                <a:ea typeface="Calibri" panose="020F0502020204030204" pitchFamily="34" charset="0"/>
              </a:rPr>
              <a:t>Who will understand them - these poems of mine - better than you, </a:t>
            </a:r>
            <a:r>
              <a:rPr lang="en-GB" sz="3600" dirty="0" err="1">
                <a:effectLst/>
                <a:latin typeface="Times New Roman" panose="02020603050405020304" pitchFamily="18" charset="0"/>
                <a:ea typeface="Calibri" panose="020F0502020204030204" pitchFamily="34" charset="0"/>
              </a:rPr>
              <a:t>Zenia</a:t>
            </a:r>
            <a:r>
              <a:rPr lang="en-GB" sz="3600" dirty="0">
                <a:effectLst/>
                <a:latin typeface="Times New Roman" panose="02020603050405020304" pitchFamily="18" charset="0"/>
                <a:ea typeface="Calibri" panose="020F0502020204030204" pitchFamily="34" charset="0"/>
              </a:rPr>
              <a:t>?</a:t>
            </a:r>
            <a:r>
              <a:rPr lang="en-SE" sz="3600" dirty="0">
                <a:effectLst/>
              </a:rPr>
              <a:t> </a:t>
            </a:r>
            <a:endParaRPr lang="en-US" sz="3600" dirty="0"/>
          </a:p>
        </p:txBody>
      </p:sp>
      <p:sp>
        <p:nvSpPr>
          <p:cNvPr id="4" name="Footer Placeholder 3">
            <a:extLst>
              <a:ext uri="{FF2B5EF4-FFF2-40B4-BE49-F238E27FC236}">
                <a16:creationId xmlns:a16="http://schemas.microsoft.com/office/drawing/2014/main" id="{3346CF53-B343-7BCE-F978-7F406B496C47}"/>
              </a:ext>
            </a:extLst>
          </p:cNvPr>
          <p:cNvSpPr>
            <a:spLocks noGrp="1"/>
          </p:cNvSpPr>
          <p:nvPr>
            <p:ph type="ftr" sz="quarter" idx="11"/>
          </p:nvPr>
        </p:nvSpPr>
        <p:spPr>
          <a:xfrm>
            <a:off x="3131672" y="6356350"/>
            <a:ext cx="3293034" cy="365125"/>
          </a:xfrm>
        </p:spPr>
        <p:txBody>
          <a:bodyPr vert="horz" lIns="91440" tIns="45720" rIns="91440" bIns="45720" rtlCol="0" anchor="ctr">
            <a:normAutofit/>
          </a:bodyPr>
          <a:lstStyle/>
          <a:p>
            <a:pPr algn="r">
              <a:spcAft>
                <a:spcPts val="600"/>
              </a:spcAft>
              <a:defRPr/>
            </a:pPr>
            <a:r>
              <a:rPr lang="en-US" kern="1200" dirty="0">
                <a:solidFill>
                  <a:schemeClr val="tx1"/>
                </a:solidFill>
                <a:latin typeface="Calibri" panose="020F0502020204030204"/>
                <a:ea typeface="+mn-ea"/>
                <a:cs typeface="+mn-cs"/>
              </a:rPr>
              <a:t>Paideia </a:t>
            </a:r>
            <a:r>
              <a:rPr lang="en-US" kern="1200" dirty="0" err="1">
                <a:solidFill>
                  <a:schemeClr val="tx1"/>
                </a:solidFill>
                <a:latin typeface="Calibri" panose="020F0502020204030204"/>
                <a:ea typeface="+mn-ea"/>
                <a:cs typeface="+mn-cs"/>
              </a:rPr>
              <a:t>Chava</a:t>
            </a:r>
            <a:r>
              <a:rPr lang="en-US" kern="1200" dirty="0">
                <a:solidFill>
                  <a:schemeClr val="tx1"/>
                </a:solidFill>
                <a:latin typeface="Calibri" panose="020F0502020204030204"/>
                <a:ea typeface="+mn-ea"/>
                <a:cs typeface="+mn-cs"/>
              </a:rPr>
              <a:t> </a:t>
            </a:r>
            <a:r>
              <a:rPr lang="en-US" kern="1200" dirty="0" err="1">
                <a:solidFill>
                  <a:schemeClr val="tx1"/>
                </a:solidFill>
                <a:latin typeface="Calibri" panose="020F0502020204030204"/>
                <a:ea typeface="+mn-ea"/>
                <a:cs typeface="+mn-cs"/>
              </a:rPr>
              <a:t>Rosenfarb</a:t>
            </a:r>
            <a:r>
              <a:rPr lang="en-US" kern="1200" dirty="0">
                <a:solidFill>
                  <a:schemeClr val="tx1"/>
                </a:solidFill>
                <a:latin typeface="Calibri" panose="020F0502020204030204"/>
                <a:ea typeface="+mn-ea"/>
                <a:cs typeface="+mn-cs"/>
              </a:rPr>
              <a:t> 1</a:t>
            </a:r>
          </a:p>
        </p:txBody>
      </p:sp>
      <p:pic>
        <p:nvPicPr>
          <p:cNvPr id="10" name="Content Placeholder 9" descr="A black and white photo of a person&#10;&#10;Description automatically generated">
            <a:extLst>
              <a:ext uri="{FF2B5EF4-FFF2-40B4-BE49-F238E27FC236}">
                <a16:creationId xmlns:a16="http://schemas.microsoft.com/office/drawing/2014/main" id="{3C2CBE7C-5B47-FA9E-63E3-A98BA021DCAD}"/>
              </a:ext>
            </a:extLst>
          </p:cNvPr>
          <p:cNvPicPr>
            <a:picLocks noGrp="1" noChangeAspect="1"/>
          </p:cNvPicPr>
          <p:nvPr>
            <p:ph sz="half" idx="2"/>
          </p:nvPr>
        </p:nvPicPr>
        <p:blipFill rotWithShape="1">
          <a:blip r:embed="rId2"/>
          <a:srcRect r="2" b="342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5" name="Slide Number Placeholder 4">
            <a:extLst>
              <a:ext uri="{FF2B5EF4-FFF2-40B4-BE49-F238E27FC236}">
                <a16:creationId xmlns:a16="http://schemas.microsoft.com/office/drawing/2014/main" id="{E4154EAB-CCA3-C05A-C90E-7DFBFC6DF0BE}"/>
              </a:ext>
            </a:extLst>
          </p:cNvPr>
          <p:cNvSpPr>
            <a:spLocks noGrp="1"/>
          </p:cNvSpPr>
          <p:nvPr>
            <p:ph type="sldNum" sz="quarter" idx="12"/>
          </p:nvPr>
        </p:nvSpPr>
        <p:spPr>
          <a:xfrm>
            <a:off x="10167869" y="6356350"/>
            <a:ext cx="1768425" cy="365125"/>
          </a:xfrm>
        </p:spPr>
        <p:txBody>
          <a:bodyPr vert="horz" lIns="91440" tIns="45720" rIns="91440" bIns="45720" rtlCol="0" anchor="ctr">
            <a:normAutofit/>
          </a:bodyPr>
          <a:lstStyle/>
          <a:p>
            <a:pPr>
              <a:spcAft>
                <a:spcPts val="600"/>
              </a:spcAft>
              <a:defRPr/>
            </a:pPr>
            <a:fld id="{41494FE2-1E21-174A-A104-96F1707FE28E}" type="slidenum">
              <a:rPr lang="en-US">
                <a:solidFill>
                  <a:srgbClr val="FFFFFF"/>
                </a:solidFill>
                <a:latin typeface="Calibri" panose="020F0502020204030204"/>
              </a:rPr>
              <a:pPr>
                <a:spcAft>
                  <a:spcPts val="600"/>
                </a:spcAft>
                <a:defRPr/>
              </a:pPr>
              <a:t>8</a:t>
            </a:fld>
            <a:endParaRPr lang="en-US">
              <a:solidFill>
                <a:srgbClr val="FFFFFF"/>
              </a:solidFill>
              <a:latin typeface="Calibri" panose="020F0502020204030204"/>
            </a:endParaRPr>
          </a:p>
        </p:txBody>
      </p:sp>
    </p:spTree>
    <p:extLst>
      <p:ext uri="{BB962C8B-B14F-4D97-AF65-F5344CB8AC3E}">
        <p14:creationId xmlns:p14="http://schemas.microsoft.com/office/powerpoint/2010/main" val="300588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with her hand on her chin&#10;&#10;Description automatically generated">
            <a:extLst>
              <a:ext uri="{FF2B5EF4-FFF2-40B4-BE49-F238E27FC236}">
                <a16:creationId xmlns:a16="http://schemas.microsoft.com/office/drawing/2014/main" id="{82BBDA1E-694E-2D59-5735-B34FA76A38AE}"/>
              </a:ext>
            </a:extLst>
          </p:cNvPr>
          <p:cNvPicPr>
            <a:picLocks noGrp="1" noChangeAspect="1"/>
          </p:cNvPicPr>
          <p:nvPr>
            <p:ph sz="half" idx="2"/>
          </p:nvPr>
        </p:nvPicPr>
        <p:blipFill rotWithShape="1">
          <a:blip r:embed="rId2"/>
          <a:srcRect l="732" r="6646"/>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0" name="Content Placeholder 9" descr="A paper with text on it&#10;&#10;Description automatically generated">
            <a:extLst>
              <a:ext uri="{FF2B5EF4-FFF2-40B4-BE49-F238E27FC236}">
                <a16:creationId xmlns:a16="http://schemas.microsoft.com/office/drawing/2014/main" id="{BB7ED2F1-CD4C-CD09-4883-107B8F7A44DD}"/>
              </a:ext>
            </a:extLst>
          </p:cNvPr>
          <p:cNvPicPr>
            <a:picLocks noGrp="1" noChangeAspect="1"/>
          </p:cNvPicPr>
          <p:nvPr>
            <p:ph sz="half" idx="1"/>
          </p:nvPr>
        </p:nvPicPr>
        <p:blipFill rotWithShape="1">
          <a:blip r:embed="rId3"/>
          <a:srcRect l="12114"/>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20" name="Freeform: Shape 19">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128739-49C6-73A5-7AE9-5DE2D1DB39E5}"/>
              </a:ext>
            </a:extLst>
          </p:cNvPr>
          <p:cNvSpPr>
            <a:spLocks noGrp="1"/>
          </p:cNvSpPr>
          <p:nvPr>
            <p:ph type="title"/>
          </p:nvPr>
        </p:nvSpPr>
        <p:spPr>
          <a:xfrm>
            <a:off x="438913" y="1511589"/>
            <a:ext cx="3430958" cy="2896432"/>
          </a:xfrm>
        </p:spPr>
        <p:txBody>
          <a:bodyPr vert="horz" lIns="91440" tIns="45720" rIns="91440" bIns="45720" rtlCol="0" anchor="b">
            <a:normAutofit/>
          </a:bodyPr>
          <a:lstStyle/>
          <a:p>
            <a:r>
              <a:rPr lang="en-US" sz="4000" kern="1200">
                <a:solidFill>
                  <a:schemeClr val="tx1"/>
                </a:solidFill>
                <a:latin typeface="+mj-lt"/>
                <a:ea typeface="+mj-ea"/>
                <a:cs typeface="+mj-cs"/>
              </a:rPr>
              <a:t>The Ballad from the Yesterday’s Forest</a:t>
            </a:r>
          </a:p>
        </p:txBody>
      </p:sp>
      <p:sp>
        <p:nvSpPr>
          <p:cNvPr id="24" name="Rectangle 23">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196BE3A-A70F-487C-E1CA-F577F889D4F2}"/>
              </a:ext>
            </a:extLst>
          </p:cNvPr>
          <p:cNvSpPr>
            <a:spLocks noGrp="1"/>
          </p:cNvSpPr>
          <p:nvPr>
            <p:ph type="ftr" sz="quarter" idx="11"/>
          </p:nvPr>
        </p:nvSpPr>
        <p:spPr>
          <a:xfrm>
            <a:off x="3999924" y="6356350"/>
            <a:ext cx="3675888" cy="365125"/>
          </a:xfrm>
        </p:spPr>
        <p:txBody>
          <a:bodyPr vert="horz" lIns="91440" tIns="45720" rIns="91440" bIns="45720" rtlCol="0" anchor="ctr">
            <a:normAutofit/>
          </a:bodyPr>
          <a:lstStyle/>
          <a:p>
            <a:pPr>
              <a:spcAft>
                <a:spcPts val="600"/>
              </a:spcAft>
              <a:defRPr/>
            </a:pPr>
            <a:r>
              <a:rPr lang="en-US" kern="1200">
                <a:solidFill>
                  <a:schemeClr val="bg1"/>
                </a:solidFill>
                <a:latin typeface="+mn-lt"/>
                <a:ea typeface="+mn-ea"/>
                <a:cs typeface="+mn-cs"/>
              </a:rPr>
              <a:t>Paideia Chava Rosenfarb 1</a:t>
            </a:r>
          </a:p>
        </p:txBody>
      </p:sp>
      <p:sp>
        <p:nvSpPr>
          <p:cNvPr id="6" name="Slide Number Placeholder 5">
            <a:extLst>
              <a:ext uri="{FF2B5EF4-FFF2-40B4-BE49-F238E27FC236}">
                <a16:creationId xmlns:a16="http://schemas.microsoft.com/office/drawing/2014/main" id="{9C94017D-585D-F9E1-9755-C887417F57E7}"/>
              </a:ext>
            </a:extLst>
          </p:cNvPr>
          <p:cNvSpPr>
            <a:spLocks noGrp="1"/>
          </p:cNvSpPr>
          <p:nvPr>
            <p:ph type="sldNum" sz="quarter" idx="12"/>
          </p:nvPr>
        </p:nvSpPr>
        <p:spPr>
          <a:xfrm>
            <a:off x="9009889" y="6356350"/>
            <a:ext cx="2743200" cy="365125"/>
          </a:xfrm>
        </p:spPr>
        <p:txBody>
          <a:bodyPr vert="horz" lIns="91440" tIns="45720" rIns="91440" bIns="45720" rtlCol="0" anchor="ctr">
            <a:normAutofit/>
          </a:bodyPr>
          <a:lstStyle/>
          <a:p>
            <a:pPr>
              <a:spcAft>
                <a:spcPts val="600"/>
              </a:spcAft>
              <a:defRPr/>
            </a:pPr>
            <a:fld id="{41494FE2-1E21-174A-A104-96F1707FE28E}" type="slidenum">
              <a:rPr lang="en-US">
                <a:solidFill>
                  <a:schemeClr val="bg1"/>
                </a:solidFill>
              </a:rPr>
              <a:pPr>
                <a:spcAft>
                  <a:spcPts val="600"/>
                </a:spcAft>
                <a:defRPr/>
              </a:pPr>
              <a:t>9</a:t>
            </a:fld>
            <a:endParaRPr lang="en-US">
              <a:solidFill>
                <a:schemeClr val="bg1"/>
              </a:solidFill>
            </a:endParaRPr>
          </a:p>
        </p:txBody>
      </p:sp>
    </p:spTree>
    <p:extLst>
      <p:ext uri="{BB962C8B-B14F-4D97-AF65-F5344CB8AC3E}">
        <p14:creationId xmlns:p14="http://schemas.microsoft.com/office/powerpoint/2010/main" val="1849031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TotalTime>
  <Words>1548</Words>
  <Application>Microsoft Macintosh PowerPoint</Application>
  <PresentationFormat>Widescreen</PresentationFormat>
  <Paragraphs>114</Paragraphs>
  <Slides>20</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Avenir Next LT Pro</vt:lpstr>
      <vt:lpstr>Calibri</vt:lpstr>
      <vt:lpstr>Times New Roman</vt:lpstr>
      <vt:lpstr>TimesNewRomanPS</vt:lpstr>
      <vt:lpstr>TimesNewRomanPSMT</vt:lpstr>
      <vt:lpstr>Office Theme</vt:lpstr>
      <vt:lpstr>Chava Rosenfarb  The Art of Short Story</vt:lpstr>
      <vt:lpstr>Syllabus:</vt:lpstr>
      <vt:lpstr>Meetings: short stories and essays </vt:lpstr>
      <vt:lpstr>Literature:</vt:lpstr>
      <vt:lpstr>Goldie Morgentaler </vt:lpstr>
      <vt:lpstr>Our class</vt:lpstr>
      <vt:lpstr>Introduction: few biographical information &amp; Yiddish literary contexts</vt:lpstr>
      <vt:lpstr>די באַלאַדע פֿון נעכטיקן װאַלד ד Di ballade fun nekhtikn vald</vt:lpstr>
      <vt:lpstr>The Ballad from the Yesterday’s Forest</vt:lpstr>
      <vt:lpstr>PowerPoint Presentation</vt:lpstr>
      <vt:lpstr>חוה ראָזענפֿאַרב </vt:lpstr>
      <vt:lpstr>חוה ראָזענפֿאַרב </vt:lpstr>
      <vt:lpstr>Publications: https://chavarosenfarb.com/books  </vt:lpstr>
      <vt:lpstr>Chava and the Yiddish Literary Scene </vt:lpstr>
      <vt:lpstr>PowerPoint Presentation</vt:lpstr>
      <vt:lpstr>Excerpts for discussion?</vt:lpstr>
      <vt:lpstr>A Yiddish Women Writer: Confession of a Yiddish Writer</vt:lpstr>
      <vt:lpstr>Ghetto</vt:lpstr>
      <vt:lpstr>Writing after the Holocaust </vt:lpstr>
      <vt:lpstr>The  role of Holocaust literature: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Chava Rosenfarb  The Art of Short Story</dc:title>
  <dc:creator>Urszula Chowaniec</dc:creator>
  <cp:lastModifiedBy>Urszula Chowaniec</cp:lastModifiedBy>
  <cp:revision>5</cp:revision>
  <dcterms:created xsi:type="dcterms:W3CDTF">2024-03-05T17:29:33Z</dcterms:created>
  <dcterms:modified xsi:type="dcterms:W3CDTF">2024-03-05T19:09:47Z</dcterms:modified>
</cp:coreProperties>
</file>